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3883edf63d4b3c" /><Relationship Type="http://schemas.openxmlformats.org/officeDocument/2006/relationships/extended-properties" Target="/docProps/app.xml" Id="Rca7f70753a1c49e2" /><Relationship Type="http://schemas.openxmlformats.org/officeDocument/2006/relationships/officeDocument" Target="/ppt/presentation.xml" Id="R88379a96bca74b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08f697c00044de"/>
  </p:sldMasterIdLst>
  <p:notesMasterIdLst>
    <p:notesMasterId xmlns:r="http://schemas.openxmlformats.org/officeDocument/2006/relationships" r:id="Rfe1ee07fd0d94e35"/>
  </p:notesMasterIdLst>
  <p:sldIdLst>
    <p:sldId xmlns:r="http://schemas.openxmlformats.org/officeDocument/2006/relationships" id="256" r:id="R22ccf70cf5f24b61"/>
    <p:sldId xmlns:r="http://schemas.openxmlformats.org/officeDocument/2006/relationships" id="257" r:id="R22896938c39c49d6"/>
    <p:sldId xmlns:r="http://schemas.openxmlformats.org/officeDocument/2006/relationships" id="258" r:id="Rac057073c7a74720"/>
    <p:sldId xmlns:r="http://schemas.openxmlformats.org/officeDocument/2006/relationships" id="259" r:id="Re93855d075bd4fd8"/>
    <p:sldId xmlns:r="http://schemas.openxmlformats.org/officeDocument/2006/relationships" id="260" r:id="R09d37747e76c4e2e"/>
    <p:sldId xmlns:r="http://schemas.openxmlformats.org/officeDocument/2006/relationships" id="261" r:id="R6dc0c3e71c4646e3"/>
    <p:sldId xmlns:r="http://schemas.openxmlformats.org/officeDocument/2006/relationships" id="262" r:id="Ra130a3aa9f6c44e1"/>
    <p:sldId xmlns:r="http://schemas.openxmlformats.org/officeDocument/2006/relationships" id="263" r:id="R316f86d38a1d4cb7"/>
    <p:sldId xmlns:r="http://schemas.openxmlformats.org/officeDocument/2006/relationships" id="264" r:id="R8a4c4b0816054bc8"/>
    <p:sldId xmlns:r="http://schemas.openxmlformats.org/officeDocument/2006/relationships" id="265" r:id="Racc647e2d5c54ea7"/>
    <p:sldId xmlns:r="http://schemas.openxmlformats.org/officeDocument/2006/relationships" id="266" r:id="R3f02d4b9f72147a1"/>
    <p:sldId xmlns:r="http://schemas.openxmlformats.org/officeDocument/2006/relationships" id="267" r:id="R2ab8707d1654431f"/>
    <p:sldId xmlns:r="http://schemas.openxmlformats.org/officeDocument/2006/relationships" id="268" r:id="R476c6e776d224fc7"/>
    <p:sldId xmlns:r="http://schemas.openxmlformats.org/officeDocument/2006/relationships" id="269" r:id="R5f02f21078c441d0"/>
    <p:sldId xmlns:r="http://schemas.openxmlformats.org/officeDocument/2006/relationships" id="270" r:id="Rb325566316d14019"/>
    <p:sldId xmlns:r="http://schemas.openxmlformats.org/officeDocument/2006/relationships" id="271" r:id="Reaec7a3c1d074ed6"/>
    <p:sldId xmlns:r="http://schemas.openxmlformats.org/officeDocument/2006/relationships" id="272" r:id="R3cdfc37324444439"/>
    <p:sldId xmlns:r="http://schemas.openxmlformats.org/officeDocument/2006/relationships" id="273" r:id="R9dcb508e49944550"/>
    <p:sldId xmlns:r="http://schemas.openxmlformats.org/officeDocument/2006/relationships" id="274" r:id="R03b451aa7bf74409"/>
    <p:sldId xmlns:r="http://schemas.openxmlformats.org/officeDocument/2006/relationships" id="275" r:id="R5df1086cd52842dc"/>
    <p:sldId xmlns:r="http://schemas.openxmlformats.org/officeDocument/2006/relationships" id="276" r:id="Rce3f3b4d77094790"/>
    <p:sldId xmlns:r="http://schemas.openxmlformats.org/officeDocument/2006/relationships" id="277" r:id="R46bbcfd78bf04b7e"/>
    <p:sldId xmlns:r="http://schemas.openxmlformats.org/officeDocument/2006/relationships" id="278" r:id="Rf287f4e760064e5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5fb4c79f974137" /><Relationship Type="http://schemas.openxmlformats.org/officeDocument/2006/relationships/slideMaster" Target="/ppt/slideMasters/slideMaster1.xml" Id="Rec08f697c00044de" /><Relationship Type="http://schemas.openxmlformats.org/officeDocument/2006/relationships/notesMaster" Target="/ppt/notesMasters/notesMaster1.xml" Id="Rfe1ee07fd0d94e35" /><Relationship Type="http://schemas.openxmlformats.org/officeDocument/2006/relationships/presProps" Target="/ppt/presProps.xml" Id="R4fe0853994fb42b0" /><Relationship Type="http://schemas.openxmlformats.org/officeDocument/2006/relationships/tableStyles" Target="/ppt/tableStyles.xml" Id="R894f9c2222664341" /><Relationship Type="http://schemas.openxmlformats.org/officeDocument/2006/relationships/slide" Target="/ppt/slides/slide1.xml" Id="R22ccf70cf5f24b61" /><Relationship Type="http://schemas.openxmlformats.org/officeDocument/2006/relationships/slide" Target="/ppt/slides/slide2.xml" Id="R22896938c39c49d6" /><Relationship Type="http://schemas.openxmlformats.org/officeDocument/2006/relationships/slide" Target="/ppt/slides/slide3.xml" Id="Rac057073c7a74720" /><Relationship Type="http://schemas.openxmlformats.org/officeDocument/2006/relationships/slide" Target="/ppt/slides/slide4.xml" Id="Re93855d075bd4fd8" /><Relationship Type="http://schemas.openxmlformats.org/officeDocument/2006/relationships/slide" Target="/ppt/slides/slide5.xml" Id="R09d37747e76c4e2e" /><Relationship Type="http://schemas.openxmlformats.org/officeDocument/2006/relationships/slide" Target="/ppt/slides/slide6.xml" Id="R6dc0c3e71c4646e3" /><Relationship Type="http://schemas.openxmlformats.org/officeDocument/2006/relationships/slide" Target="/ppt/slides/slide7.xml" Id="Ra130a3aa9f6c44e1" /><Relationship Type="http://schemas.openxmlformats.org/officeDocument/2006/relationships/slide" Target="/ppt/slides/slide8.xml" Id="R316f86d38a1d4cb7" /><Relationship Type="http://schemas.openxmlformats.org/officeDocument/2006/relationships/slide" Target="/ppt/slides/slide9.xml" Id="R8a4c4b0816054bc8" /><Relationship Type="http://schemas.openxmlformats.org/officeDocument/2006/relationships/slide" Target="/ppt/slides/slide10.xml" Id="Racc647e2d5c54ea7" /><Relationship Type="http://schemas.openxmlformats.org/officeDocument/2006/relationships/slide" Target="/ppt/slides/slide11.xml" Id="R3f02d4b9f72147a1" /><Relationship Type="http://schemas.openxmlformats.org/officeDocument/2006/relationships/slide" Target="/ppt/slides/slide12.xml" Id="R2ab8707d1654431f" /><Relationship Type="http://schemas.openxmlformats.org/officeDocument/2006/relationships/slide" Target="/ppt/slides/slide13.xml" Id="R476c6e776d224fc7" /><Relationship Type="http://schemas.openxmlformats.org/officeDocument/2006/relationships/slide" Target="/ppt/slides/slide14.xml" Id="R5f02f21078c441d0" /><Relationship Type="http://schemas.openxmlformats.org/officeDocument/2006/relationships/slide" Target="/ppt/slides/slide15.xml" Id="Rb325566316d14019" /><Relationship Type="http://schemas.openxmlformats.org/officeDocument/2006/relationships/slide" Target="/ppt/slides/slide16.xml" Id="Reaec7a3c1d074ed6" /><Relationship Type="http://schemas.openxmlformats.org/officeDocument/2006/relationships/slide" Target="/ppt/slides/slide17.xml" Id="R3cdfc37324444439" /><Relationship Type="http://schemas.openxmlformats.org/officeDocument/2006/relationships/slide" Target="/ppt/slides/slide18.xml" Id="R9dcb508e49944550" /><Relationship Type="http://schemas.openxmlformats.org/officeDocument/2006/relationships/slide" Target="/ppt/slides/slide19.xml" Id="R03b451aa7bf74409" /><Relationship Type="http://schemas.openxmlformats.org/officeDocument/2006/relationships/slide" Target="/ppt/slides/slide20.xml" Id="R5df1086cd52842dc" /><Relationship Type="http://schemas.openxmlformats.org/officeDocument/2006/relationships/slide" Target="/ppt/slides/slide21.xml" Id="Rce3f3b4d77094790" /><Relationship Type="http://schemas.openxmlformats.org/officeDocument/2006/relationships/slide" Target="/ppt/slides/slide22.xml" Id="R46bbcfd78bf04b7e" /><Relationship Type="http://schemas.openxmlformats.org/officeDocument/2006/relationships/slide" Target="/ppt/slides/slide23.xml" Id="Rf287f4e760064e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b608dca0ccd412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8c1de753c24c56" /><Relationship Type="http://schemas.openxmlformats.org/officeDocument/2006/relationships/notesMaster" Target="/ppt/notesMasters/notesMaster1.xml" Id="Rea6dd7dce46d4e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d9378505303438e" /><Relationship Type="http://schemas.openxmlformats.org/officeDocument/2006/relationships/notesMaster" Target="/ppt/notesMasters/notesMaster1.xml" Id="R9abed280854b4b1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32582a53857449b" /><Relationship Type="http://schemas.openxmlformats.org/officeDocument/2006/relationships/notesMaster" Target="/ppt/notesMasters/notesMaster1.xml" Id="Rdbcb48195ce7474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32538ebad7d44a9" /><Relationship Type="http://schemas.openxmlformats.org/officeDocument/2006/relationships/notesMaster" Target="/ppt/notesMasters/notesMaster1.xml" Id="Rb108c419f463487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7817b6bf995461b" /><Relationship Type="http://schemas.openxmlformats.org/officeDocument/2006/relationships/notesMaster" Target="/ppt/notesMasters/notesMaster1.xml" Id="R9e514d2a45814d3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32d4ffcc36c44ba" /><Relationship Type="http://schemas.openxmlformats.org/officeDocument/2006/relationships/notesMaster" Target="/ppt/notesMasters/notesMaster1.xml" Id="Rd5aa2658c3064f3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5ed682a9c6b40a7" /><Relationship Type="http://schemas.openxmlformats.org/officeDocument/2006/relationships/notesMaster" Target="/ppt/notesMasters/notesMaster1.xml" Id="Rdbf52edb222e4e5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3a79048e564ee3" /><Relationship Type="http://schemas.openxmlformats.org/officeDocument/2006/relationships/notesMaster" Target="/ppt/notesMasters/notesMaster1.xml" Id="Ra7ef94ceccdf4be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72a4a71db94bf3" /><Relationship Type="http://schemas.openxmlformats.org/officeDocument/2006/relationships/notesMaster" Target="/ppt/notesMasters/notesMaster1.xml" Id="Rfb650aa78ab4498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ab8daa3935466d" /><Relationship Type="http://schemas.openxmlformats.org/officeDocument/2006/relationships/notesMaster" Target="/ppt/notesMasters/notesMaster1.xml" Id="R234865a720d5402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bd1edaff33740ef" /><Relationship Type="http://schemas.openxmlformats.org/officeDocument/2006/relationships/notesMaster" Target="/ppt/notesMasters/notesMaster1.xml" Id="Rd41160f752ec43b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21bb50b502f4dce" /><Relationship Type="http://schemas.openxmlformats.org/officeDocument/2006/relationships/notesMaster" Target="/ppt/notesMasters/notesMaster1.xml" Id="R2204725ae277424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c929288f3704c50" /><Relationship Type="http://schemas.openxmlformats.org/officeDocument/2006/relationships/notesMaster" Target="/ppt/notesMasters/notesMaster1.xml" Id="R01913b84ee6240d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b0ac396f4a24480" /><Relationship Type="http://schemas.openxmlformats.org/officeDocument/2006/relationships/notesMaster" Target="/ppt/notesMasters/notesMaster1.xml" Id="Rcd0ef6116edd497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176ccfaf5e24cf9" /><Relationship Type="http://schemas.openxmlformats.org/officeDocument/2006/relationships/notesMaster" Target="/ppt/notesMasters/notesMaster1.xml" Id="R9412b48572884be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6830d28800648a7" /><Relationship Type="http://schemas.openxmlformats.org/officeDocument/2006/relationships/notesMaster" Target="/ppt/notesMasters/notesMaster1.xml" Id="R3d9fe3e8a252495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0eba7846c064dae" /><Relationship Type="http://schemas.openxmlformats.org/officeDocument/2006/relationships/notesMaster" Target="/ppt/notesMasters/notesMaster1.xml" Id="R0499876d5db9493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76c96541d3e46d3" /><Relationship Type="http://schemas.openxmlformats.org/officeDocument/2006/relationships/notesMaster" Target="/ppt/notesMasters/notesMaster1.xml" Id="R05bc590b287b483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ff988ed76ff44a0" /><Relationship Type="http://schemas.openxmlformats.org/officeDocument/2006/relationships/notesMaster" Target="/ppt/notesMasters/notesMaster1.xml" Id="R8ded34179a2542b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a2b7fdd61364ca1" /><Relationship Type="http://schemas.openxmlformats.org/officeDocument/2006/relationships/notesMaster" Target="/ppt/notesMasters/notesMaster1.xml" Id="R2e6a8e9444594e7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52447dcf9d74026" /><Relationship Type="http://schemas.openxmlformats.org/officeDocument/2006/relationships/notesMaster" Target="/ppt/notesMasters/notesMaster1.xml" Id="R1abbdf2007ba4dc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ceb46360b344acf" /><Relationship Type="http://schemas.openxmlformats.org/officeDocument/2006/relationships/notesMaster" Target="/ppt/notesMasters/notesMaster1.xml" Id="R230ab160caff4b9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9140d5042024f7d" /><Relationship Type="http://schemas.openxmlformats.org/officeDocument/2006/relationships/notesMaster" Target="/ppt/notesMasters/notesMaster1.xml" Id="R8c9f09987d7748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ภาพประกอบสร้างด้วย AI เป็นสถานการณ์สมมติเพื่ออธิบายแนวคิด ไม่ใช่ภาพเหตุการณ์หรือผลทดลองจริง</a:t>
            </a:r>
          </a:p>
          <a:p xmlns:a="http://schemas.openxmlformats.org/drawingml/2006/main">
            <a:r>
              <a:t>ชวนมองเทคโนโลยีทั้งสิ่งของและวิธีการ ไม่จำกัดเฉพาะอุปกรณ์ไฟฟ้า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รับความคิดเดิมก่อนเฉลย คำว่าอาจเป็นการคาดการณ์ ต้องทดสอบในบริบทจริง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ภาพประกอบสร้างด้วย AI เป็นสถานการณ์สมมติเพื่ออธิบายแนวคิด ไม่ใช่ภาพเหตุการณ์หรือผลทดลองจริง</a:t>
            </a:r>
          </a:p>
          <a:p xmlns:a="http://schemas.openxmlformats.org/drawingml/2006/main">
            <a:r>
              <a:t>ย้ำว่ากรณีนี้สร้างเพื่อเรียนรู้ ไม่ใช่ผลสำรวจของโรงเรียน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 รู้ปัจจัย S วิเคราะห์เหตุผล A รับผิดชอบและเคารพความเห็น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ครูแจกใบงานก่อนหน้า 1 เก็บแนวคิดเดิม ไม่ให้คำตอบชื่อปัจจัยทั้งหมดทันที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ยกกระดาษเปียกเป็นปัญหา การเก็บรายการจุดเดียวเป็นวิธีตอบสนอง หลีกเลี่ยงเรียกผลว่าเหตุ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ภาพประกอบสร้างด้วย AI เป็นสถานการณ์สมมติเพื่ออธิบายแนวคิด ไม่ใช่ภาพเหตุการณ์หรือผลทดลองจริง</a:t>
            </a:r>
          </a:p>
          <a:p xmlns:a="http://schemas.openxmlformats.org/drawingml/2006/main">
            <a:r>
              <a:t>หลักฐาน ก สะท้อนความต้องการของลูกค้า ยังสรุปไม่ได้ว่าระบบใหม่ลดเวลาแล้ว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ภาพประกอบสร้างด้วย AI เป็นสถานการณ์สมมติเพื่ออธิบายแนวคิด ไม่ใช่ภาพเหตุการณ์หรือผลทดลองจริง</a:t>
            </a:r>
          </a:p>
          <a:p xmlns:a="http://schemas.openxmlformats.org/drawingml/2006/main">
            <a:r>
              <a:t>หลักฐาน ข เน้นความรู้ที่ทำให้พัฒนาได้ ต่างจากความต้องการที่เป็นเหตุให้อยากพัฒนา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ภาพประกอบสร้างด้วย AI เป็นสถานการณ์สมมติเพื่ออธิบายแนวคิด ไม่ใช่ภาพเหตุการณ์หรือผลทดลองจริง</a:t>
            </a:r>
          </a:p>
          <a:p xmlns:a="http://schemas.openxmlformats.org/drawingml/2006/main">
            <a:r>
              <a:t>หลักฐาน ค เน้นต้นทุน ตัวอย่างไม่มีราคาจริงและไม่ได้รับรองความคุ้มทุน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ภาพประกอบสร้างด้วย AI เป็นสถานการณ์สมมติเพื่ออธิบายแนวคิด ไม่ใช่ภาพเหตุการณ์หรือผลทดลองจริง</a:t>
            </a:r>
          </a:p>
          <a:p xmlns:a="http://schemas.openxmlformats.org/drawingml/2006/main">
            <a:r>
              <a:t>หลักฐาน ง ไม่เหมารวมว่าผู้สูงอายุทุกคนใช้สมาร์ตโฟนไม่ได้ ต้องถามผู้ใช้จริง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ภาพประกอบสร้างด้วย AI เป็นสถานการณ์สมมติเพื่ออธิบายแนวคิด ไม่ใช่ภาพเหตุการณ์หรือผลทดลองจริง</a:t>
            </a:r>
          </a:p>
          <a:p xmlns:a="http://schemas.openxmlformats.org/drawingml/2006/main">
            <a:r>
              <a:t>หลักฐาน จ เน้นบริบทภาษา ยอมรับปัจจัยสังคมร่วมได้หากอธิบายมีหลักฐาน แต่ข้อจับคู่ให้เลือกด้านเด่นตามโจทย์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ภาพประกอบสร้างด้วย AI เป็นสถานการณ์สมมติเพื่ออธิบายแนวคิด ไม่ใช่ภาพเหตุการณ์หรือผลทดลองจริง</a:t>
            </a:r>
          </a:p>
          <a:p xmlns:a="http://schemas.openxmlformats.org/drawingml/2006/main">
            <a:r>
              <a:t>หลักฐาน ฉ ไม่รับรองว่าทุกวัสดุทดแทนดีกว่าเสมอ ต้องพิจารณาการล้าง น้ำ และอายุใช้งาน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อธิบายว่าปัจจัยร่วมกันได้ ไม่บังคับทุกกรณีมีเพียงปัจจัยเดียว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ภาพประกอบสร้างด้วย AI เป็นสถานการณ์สมมติเพื่ออธิบายแนวคิด ไม่ใช่ภาพเหตุการณ์หรือผลทดลองจริง</a:t>
            </a:r>
          </a:p>
          <a:p xmlns:a="http://schemas.openxmlformats.org/drawingml/2006/main">
            <a:r>
              <a:t>ให้นักเรียนพูดประโยคเต็มว่า เพราะ...จึง... และบอกข้อมูลที่ยังต้องเก็บ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เป็นตัวอย่างการวิเคราะห์ใหม่ ไม่ใช้โจทย์เดียวกับข้อ 2 และ 3 ทั้งชุด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ภาพประกอบสร้างด้วย AI เป็นสถานการณ์สมมติเพื่ออธิบายแนวคิด ไม่ใช่ภาพเหตุการณ์หรือผลทดลองจริง</a:t>
            </a:r>
          </a:p>
          <a:p xmlns:a="http://schemas.openxmlformats.org/drawingml/2006/main">
            <a:r>
              <a:t>สองทางเลือกไม่จำเป็นต้องมีแบบที่ดีที่สุดเสมอ ขึ้นกับข้อมูลและข้อจำกัด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ภาพประกอบสร้างด้วย AI เป็นสถานการณ์สมมติเพื่ออธิบายแนวคิด ไม่ใช่ภาพเหตุการณ์หรือผลทดลองจริง</a:t>
            </a:r>
          </a:p>
          <a:p xmlns:a="http://schemas.openxmlformats.org/drawingml/2006/main">
            <a:r>
              <a:t>ห้ามให้นักเรียนแต่งจำนวนรายการผิดหรือผลทดลอง ครูยังไม่ได้จัดการทดลองในคาบนี้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ภาพประกอบสร้างด้วย AI เป็นสถานการณ์สมมติเพื่ออธิบายแนวคิด ไม่ใช่ภาพเหตุการณ์หรือผลทดลองจริง</a:t>
            </a:r>
          </a:p>
          <a:p xmlns:a="http://schemas.openxmlformats.org/drawingml/2006/main">
            <a:r>
              <a:t>Elaborate รวม27นาที อธิบาย2นาที ทำงาน25นาที ให้อภิปรายสั้นได้แต่ทุกคนเขียนเอง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เดินดูหลักฐานก่อนดูชื่อปัจจัย ไม่เฉลยว่าต้องเลือกคำใดเพียงคำเดียว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ให้อ่านทางเลือก A/B ในใบงาน ประเมินเหตุผล ไม่ให้คะแนนจากความทันสมัยของอุปกรณ์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ให้เวลาตรวจช่วงท้ายของ25นาที ใช้เป็นการประเมินเพื่อพัฒนา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ช่วงEvaluate5นาที ใช้สไลด์22ประมาณ3นาที ให้เขียนสั้นด้านหลังหรือบอกเป็นรายคน เป็นข้อมูลเสริม ไม่รวมแทนKในใบงาน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สรุป2นาที เก็บใบงานและความเข้าใจที่ยังคลาดเคลื่อน ใช้ผลจริงเตรียมสัปดาห์2</a:t>
            </a:r>
          </a:p>
          <a:p xmlns:a="http://schemas.openxmlformats.org/drawingml/2006/main">
            <a:r>
              <a:t>แหล่งเนื้อหา: หนังสือคู่มือครู 2318015TM-tb_DT_M3[070426].pdf หน้า PDF 16–20 (T5–T9, หนังสือเรียน 3–7) และโครงสร้างการสอน_ม3_15สัปดาห์(1).docx สัปดาห์1</a:t>
            </a:r>
          </a:p>
          <a:p xmlns:a="http://schemas.openxmlformats.org/drawingml/2006/main">
            <a:r>
              <a:t>สถานการณ์ร้านอาหารและแผนภาพเรียบเรียงขึ้นใหม่สำหรับการสอน ไม่ใช่ผลการทดลองหรือข้อมูลสำรวจจริง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8ca72c720f450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bf05b8dd5b4f0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78479c0eb0452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2a810fb76b4af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4211e435734ac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99951008094fa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DFF95B7-2A79-4C25-B007-E588C6D38E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63E2BD1-B71C-44A2-8BCB-507DA063294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667B4B2-69EC-4D37-AA9E-D87FEDAE69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AF2BEDA-D5BC-47B9-B3E7-4D7AB61E92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F9C7826-30BF-45B5-951A-3D709E18329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CC834D8-8BC0-4D58-B665-F3E42449D7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98FBDE4-AAAA-4059-97F0-1E08A30BEE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AAA5B6B-0DE8-4F36-AED6-3868F365184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CF27A5D-C533-4B0D-91C0-90B33CFA42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C5216E4-C12A-48A4-90D9-AE2A099B592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a199c67a864622" /><Relationship Type="http://schemas.openxmlformats.org/officeDocument/2006/relationships/slideLayout" Target="/ppt/slideLayouts/slideLayout1.xml" Id="R30dcf4434f1a44a7" /><Relationship Type="http://schemas.openxmlformats.org/officeDocument/2006/relationships/slideLayout" Target="/ppt/slideLayouts/slideLayout2.xml" Id="R5b9b79cf40464a73" /><Relationship Type="http://schemas.openxmlformats.org/officeDocument/2006/relationships/slideLayout" Target="/ppt/slideLayouts/slideLayout3.xml" Id="R194bced9f1a94070" /><Relationship Type="http://schemas.openxmlformats.org/officeDocument/2006/relationships/slideLayout" Target="/ppt/slideLayouts/slideLayout4.xml" Id="R51099b18956a456e" /><Relationship Type="http://schemas.openxmlformats.org/officeDocument/2006/relationships/slideLayout" Target="/ppt/slideLayouts/slideLayout5.xml" Id="Re71bce351b614b9d" /><Relationship Type="http://schemas.openxmlformats.org/officeDocument/2006/relationships/slideLayout" Target="/ppt/slideLayouts/slideLayout6.xml" Id="R140cb481c4114ab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dcf4434f1a44a7"/>
    <p:sldLayoutId xmlns:r="http://schemas.openxmlformats.org/officeDocument/2006/relationships" id="2147483650" r:id="R5b9b79cf40464a73"/>
    <p:sldLayoutId xmlns:r="http://schemas.openxmlformats.org/officeDocument/2006/relationships" id="2147483651" r:id="R194bced9f1a94070"/>
    <p:sldLayoutId xmlns:r="http://schemas.openxmlformats.org/officeDocument/2006/relationships" id="2147483652" r:id="R51099b18956a456e"/>
    <p:sldLayoutId xmlns:r="http://schemas.openxmlformats.org/officeDocument/2006/relationships" id="2147483653" r:id="Re71bce351b614b9d"/>
    <p:sldLayoutId xmlns:r="http://schemas.openxmlformats.org/officeDocument/2006/relationships" id="2147483654" r:id="R140cb481c4114ab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97ca0600834f9c" /><Relationship Type="http://schemas.openxmlformats.org/officeDocument/2006/relationships/image" Target="/ppt/media/image.png" Id="R82f9288d23484b37" /><Relationship Type="http://schemas.openxmlformats.org/officeDocument/2006/relationships/notesSlide" Target="/ppt/notesSlides/notesSlide1.xml" Id="R04fbcefcebf8436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d61cb98b1f4c41" /><Relationship Type="http://schemas.openxmlformats.org/officeDocument/2006/relationships/notesSlide" Target="/ppt/notesSlides/notesSlide2.xml" Id="Rb05ffbf314be4bd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42b308c5d94530" /><Relationship Type="http://schemas.openxmlformats.org/officeDocument/2006/relationships/image" Target="/ppt/media/image2.png" Id="Rfa151ebcd63649d4" /><Relationship Type="http://schemas.openxmlformats.org/officeDocument/2006/relationships/notesSlide" Target="/ppt/notesSlides/notesSlide3.xml" Id="R0241e7dc237d47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93663cd4ee47ae" /><Relationship Type="http://schemas.openxmlformats.org/officeDocument/2006/relationships/notesSlide" Target="/ppt/notesSlides/notesSlide4.xml" Id="R591db0f68ce646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7b58100bc1417f" /><Relationship Type="http://schemas.openxmlformats.org/officeDocument/2006/relationships/notesSlide" Target="/ppt/notesSlides/notesSlide5.xml" Id="Ra635ff200c2f4ca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0ea1423ce34297" /><Relationship Type="http://schemas.openxmlformats.org/officeDocument/2006/relationships/notesSlide" Target="/ppt/notesSlides/notesSlide6.xml" Id="Red2e6c3834c646a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e038884d94401e" /><Relationship Type="http://schemas.openxmlformats.org/officeDocument/2006/relationships/image" Target="/ppt/media/image3.png" Id="Rcd3ceea7eb3f4f08" /><Relationship Type="http://schemas.openxmlformats.org/officeDocument/2006/relationships/notesSlide" Target="/ppt/notesSlides/notesSlide7.xml" Id="Raa3a5a21b66249d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cbd8fbb7b34511" /><Relationship Type="http://schemas.openxmlformats.org/officeDocument/2006/relationships/image" Target="/ppt/media/image4.png" Id="Rd3ae0336b016491a" /><Relationship Type="http://schemas.openxmlformats.org/officeDocument/2006/relationships/notesSlide" Target="/ppt/notesSlides/notesSlide8.xml" Id="R1558746ba643422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849e0e08ef4ad5" /><Relationship Type="http://schemas.openxmlformats.org/officeDocument/2006/relationships/image" Target="/ppt/media/image5.png" Id="Re53beb95994843bf" /><Relationship Type="http://schemas.openxmlformats.org/officeDocument/2006/relationships/notesSlide" Target="/ppt/notesSlides/notesSlide9.xml" Id="R3f7018935ec5431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01acc6bee04176" /><Relationship Type="http://schemas.openxmlformats.org/officeDocument/2006/relationships/image" Target="/ppt/media/image6.png" Id="R689c8c07589f4163" /><Relationship Type="http://schemas.openxmlformats.org/officeDocument/2006/relationships/notesSlide" Target="/ppt/notesSlides/notesSlide10.xml" Id="R757e59e747d04db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940b6a91e941e6" /><Relationship Type="http://schemas.openxmlformats.org/officeDocument/2006/relationships/image" Target="/ppt/media/image7.png" Id="Rbc50ee46f87542a4" /><Relationship Type="http://schemas.openxmlformats.org/officeDocument/2006/relationships/notesSlide" Target="/ppt/notesSlides/notesSlide11.xml" Id="R0c98186733e448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c853e930a2402f" /><Relationship Type="http://schemas.openxmlformats.org/officeDocument/2006/relationships/image" Target="/ppt/media/image8.png" Id="R78b2f20360ef46cc" /><Relationship Type="http://schemas.openxmlformats.org/officeDocument/2006/relationships/notesSlide" Target="/ppt/notesSlides/notesSlide12.xml" Id="Rd5cec028c978424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c094010e194535" /><Relationship Type="http://schemas.openxmlformats.org/officeDocument/2006/relationships/notesSlide" Target="/ppt/notesSlides/notesSlide13.xml" Id="R0c8c722708c2453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b8b2c613324849" /><Relationship Type="http://schemas.openxmlformats.org/officeDocument/2006/relationships/image" Target="/ppt/media/image9.png" Id="R57650d17e1b646e4" /><Relationship Type="http://schemas.openxmlformats.org/officeDocument/2006/relationships/notesSlide" Target="/ppt/notesSlides/notesSlide14.xml" Id="Re2225cd736874e6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628b026e4241d6" /><Relationship Type="http://schemas.openxmlformats.org/officeDocument/2006/relationships/notesSlide" Target="/ppt/notesSlides/notesSlide15.xml" Id="R0f6096a052f94ec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f2a46fe6e244fb" /><Relationship Type="http://schemas.openxmlformats.org/officeDocument/2006/relationships/image" Target="/ppt/media/image10.png" Id="Rc037fb9e08014683" /><Relationship Type="http://schemas.openxmlformats.org/officeDocument/2006/relationships/notesSlide" Target="/ppt/notesSlides/notesSlide16.xml" Id="R1cf2886f6a2a4f5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9931567a974072" /><Relationship Type="http://schemas.openxmlformats.org/officeDocument/2006/relationships/image" Target="/ppt/media/image11.png" Id="Rd81ee06725b74aa6" /><Relationship Type="http://schemas.openxmlformats.org/officeDocument/2006/relationships/notesSlide" Target="/ppt/notesSlides/notesSlide17.xml" Id="Rd727016872ff42f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862fc223d94b5a" /><Relationship Type="http://schemas.openxmlformats.org/officeDocument/2006/relationships/image" Target="/ppt/media/image12.png" Id="R7d0d5c8838a54d3a" /><Relationship Type="http://schemas.openxmlformats.org/officeDocument/2006/relationships/notesSlide" Target="/ppt/notesSlides/notesSlide18.xml" Id="Ra7663178abe64d9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2aedb985da4bc7" /><Relationship Type="http://schemas.openxmlformats.org/officeDocument/2006/relationships/notesSlide" Target="/ppt/notesSlides/notesSlide19.xml" Id="R22606fae0c514d8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8c8e65058549d4" /><Relationship Type="http://schemas.openxmlformats.org/officeDocument/2006/relationships/notesSlide" Target="/ppt/notesSlides/notesSlide20.xml" Id="Rfff628f5ccc64b2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761f0f6ccc40f3" /><Relationship Type="http://schemas.openxmlformats.org/officeDocument/2006/relationships/notesSlide" Target="/ppt/notesSlides/notesSlide21.xml" Id="Rc8b6816a569f40f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de828ae7dc4e02" /><Relationship Type="http://schemas.openxmlformats.org/officeDocument/2006/relationships/notesSlide" Target="/ppt/notesSlides/notesSlide22.xml" Id="R89fe897def9f409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e6c12f013a49cd" /><Relationship Type="http://schemas.openxmlformats.org/officeDocument/2006/relationships/notesSlide" Target="/ppt/notesSlides/notesSlide23.xml" Id="R47375070919340d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24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op-rule">
            <a:extLst xmlns:a="http://schemas.openxmlformats.org/drawingml/2006/main">
              <a:ext uri="{FF2B5EF4-FFF2-40B4-BE49-F238E27FC236}">
                <a16:creationId xmlns:a16="http://schemas.microsoft.com/office/drawing/2014/main" id="{CC1C757D-C8AA-407B-832C-5A99D5345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A6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8F25074-D4B2-4C27-81E9-F94EBF9B5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5905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rPr>
              <a:t>ปัจจัยการเปลี่ยนแปลง</a:t>
            </a:r>
          </a:p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4050" b="1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rPr>
              <a:t>ของเทคโนโลยี</a:t>
            </a:r>
          </a:p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179DFAF9-0613-4CBD-B4E4-45CB2D1DD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38425"/>
            <a:ext cx="5619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rPr>
              <a:t>การออกแบบและเทคโนโลยี ม.3</a:t>
            </a:r>
          </a:p>
          <a:p xmlns:a="http://schemas.openxmlformats.org/drawingml/2006/main">
            <a:pPr algn="l">
              <a:def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rPr>
              <a:t>สัปดาห์ที่ 1  •  เวลาเรียน 60 นาที</a:t>
            </a:r>
          </a:p>
        </p:txBody>
      </p:sp>
      <p:sp>
        <p:nvSpPr>
          <p:cNvPr id="4" name="school">
            <a:extLst xmlns:a="http://schemas.openxmlformats.org/drawingml/2006/main">
              <a:ext uri="{FF2B5EF4-FFF2-40B4-BE49-F238E27FC236}">
                <a16:creationId xmlns:a16="http://schemas.microsoft.com/office/drawing/2014/main" id="{45713EEB-0A44-470E-9FE0-43D34777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43325"/>
            <a:ext cx="571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rPr>
              <a:t>โรงเรียนสุเหร่าคลองใหญ่ (อนุกูลศึกษา)</a:t>
            </a:r>
          </a:p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65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rPr>
              <a:t>ครูผู้สอน นายภานุพงศ์ สะและหมัด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352F6B-3C9A-4936-B217-6C11CCAB4A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f9288d23484b37"/>
          <a:stretch xmlns:a="http://schemas.openxmlformats.org/drawingml/2006/main"/>
        </p:blipFill>
        <p:spPr>
          <a:xfrm xmlns:a="http://schemas.openxmlformats.org/drawingml/2006/main">
            <a:off x="6743700" y="876300"/>
            <a:ext cx="4800600" cy="3200400"/>
          </a:xfrm>
          <a:prstGeom xmlns:a="http://schemas.openxmlformats.org/drawingml/2006/main" prst="rect">
            <a:avLst/>
          </a:prstGeom>
        </p:spPr>
      </p:pic>
      <p:sp>
        <p:nvSpPr>
          <p:cNvPr id="6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4E74DB0C-CC22-4A24-81DE-97CE3E75F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95825"/>
            <a:ext cx="32829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ECEE07D9-0F4D-48F1-8CB0-D7419B12E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38700"/>
            <a:ext cx="29781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ปัญหาที่พบ</a:t>
            </a:r>
          </a:p>
        </p:txBody>
      </p:sp>
      <p:sp>
        <p:nvSpPr>
          <p:cNvPr id="8" name="diagram-link-0">
            <a:extLst xmlns:a="http://schemas.openxmlformats.org/drawingml/2006/main">
              <a:ext uri="{FF2B5EF4-FFF2-40B4-BE49-F238E27FC236}">
                <a16:creationId xmlns:a16="http://schemas.microsoft.com/office/drawing/2014/main" id="{A34FA4C8-77DD-41F7-B3CF-3EF7CF208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5243513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36A44B85-4A79-48B7-AFA5-2B38CC74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525" y="4695825"/>
            <a:ext cx="32829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2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ED701306-3523-471F-B40B-E28944EB3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925" y="4838700"/>
            <a:ext cx="29781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เหตุที่ผลักดัน</a:t>
            </a:r>
          </a:p>
        </p:txBody>
      </p:sp>
      <p:sp>
        <p:nvSpPr>
          <p:cNvPr id="11" name="diagram-link-1">
            <a:extLst xmlns:a="http://schemas.openxmlformats.org/drawingml/2006/main">
              <a:ext uri="{FF2B5EF4-FFF2-40B4-BE49-F238E27FC236}">
                <a16:creationId xmlns:a16="http://schemas.microsoft.com/office/drawing/2014/main" id="{2B8297E9-046A-4AAF-906D-70873CABE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1775" y="5243513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agram-node-2">
            <a:extLst xmlns:a="http://schemas.openxmlformats.org/drawingml/2006/main">
              <a:ext uri="{FF2B5EF4-FFF2-40B4-BE49-F238E27FC236}">
                <a16:creationId xmlns:a16="http://schemas.microsoft.com/office/drawing/2014/main" id="{5FB56E4D-3D6D-4944-885E-613949442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4695825"/>
            <a:ext cx="32829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diagram-label-2">
            <a:extLst xmlns:a="http://schemas.openxmlformats.org/drawingml/2006/main">
              <a:ext uri="{FF2B5EF4-FFF2-40B4-BE49-F238E27FC236}">
                <a16:creationId xmlns:a16="http://schemas.microsoft.com/office/drawing/2014/main" id="{A170A5A9-D18D-432F-B2CB-1BB98F61A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3750" y="4838700"/>
            <a:ext cx="29781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วิธีทำงานใหม่</a:t>
            </a:r>
          </a:p>
        </p:txBody>
      </p:sp>
      <p:sp>
        <p:nvSpPr>
          <p:cNvPr id="14" name="footer">
            <a:extLst xmlns:a="http://schemas.openxmlformats.org/drawingml/2006/main">
              <a:ext uri="{FF2B5EF4-FFF2-40B4-BE49-F238E27FC236}">
                <a16:creationId xmlns:a16="http://schemas.microsoft.com/office/drawing/2014/main" id="{117A64D0-3CF5-4042-885E-64729B079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FFFFFF"/>
                </a:solidFill>
                <a:latin typeface="IBM Plex Sans Thai"/>
                <a:ea typeface="IBM Plex Sans Thai"/>
                <a:cs typeface="IBM Plex Sans Thai"/>
              </a:rPr>
              <a:t>01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6990356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op-rule">
            <a:extLst xmlns:a="http://schemas.openxmlformats.org/drawingml/2006/main">
              <a:ext uri="{FF2B5EF4-FFF2-40B4-BE49-F238E27FC236}">
                <a16:creationId xmlns:a16="http://schemas.microsoft.com/office/drawing/2014/main" id="{0B17D041-B289-409C-9127-D52DF2A1E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E14CF92-A0BA-4DCA-A299-7548B78AB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ร้านอาหารเปลี่ยนวิธีรับรายการเพราะอะไร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A3A9478C-5BAC-4DDF-9460-D596E9280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52575"/>
            <a:ext cx="108204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ลองเปรียบเทียบสองวิธี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อะไรทำให้ร้านอยากเปลี่ยน และต้องมีข้อมูลใดก่อนตัดสินใจ</a:t>
            </a:r>
          </a:p>
        </p:txBody>
      </p:sp>
      <p:sp>
        <p:nvSpPr>
          <p:cNvPr id="4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A2F666B6-ACF1-43C8-B6D8-B4EA1FF7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38550"/>
            <a:ext cx="49720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diagram-accent-0">
            <a:extLst xmlns:a="http://schemas.openxmlformats.org/drawingml/2006/main">
              <a:ext uri="{FF2B5EF4-FFF2-40B4-BE49-F238E27FC236}">
                <a16:creationId xmlns:a16="http://schemas.microsoft.com/office/drawing/2014/main" id="{3022B028-AF5B-4C9C-95D8-0AD43C35A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38550"/>
            <a:ext cx="49720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A6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AA87B4A8-14D6-4C1E-838B-55D83FC2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29050"/>
            <a:ext cx="455295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จดหลายแผ่น</a:t>
            </a:r>
          </a:p>
          <a:p xmlns:a="http://schemas.openxmlformats.org/drawingml/2006/main">
            <a: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รายการอาจสลับ</a:t>
            </a:r>
          </a:p>
        </p:txBody>
      </p:sp>
      <p:sp>
        <p:nvSpPr>
          <p:cNvPr id="7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0E4EF10C-4CA8-4B76-B6D8-1E4F1F8F8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638550"/>
            <a:ext cx="49720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agram-accent-1">
            <a:extLst xmlns:a="http://schemas.openxmlformats.org/drawingml/2006/main">
              <a:ext uri="{FF2B5EF4-FFF2-40B4-BE49-F238E27FC236}">
                <a16:creationId xmlns:a16="http://schemas.microsoft.com/office/drawing/2014/main" id="{5E5CDE8D-D5BE-4E89-8C08-3A0C913F2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638550"/>
            <a:ext cx="49720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7A57EE27-D16E-492C-B1E6-38D175DC3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829050"/>
            <a:ext cx="455295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บันทึกจุดเดียว</a:t>
            </a:r>
          </a:p>
          <a:p xmlns:a="http://schemas.openxmlformats.org/drawingml/2006/main">
            <a: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ค้นและตรวจได้</a:t>
            </a:r>
          </a:p>
        </p:txBody>
      </p:sp>
      <p:sp>
        <p:nvSpPr>
          <p:cNvPr id="10" name="comparison">
            <a:extLst xmlns:a="http://schemas.openxmlformats.org/drawingml/2006/main">
              <a:ext uri="{FF2B5EF4-FFF2-40B4-BE49-F238E27FC236}">
                <a16:creationId xmlns:a16="http://schemas.microsoft.com/office/drawing/2014/main" id="{FE1DB232-DD9B-4CF1-979D-F9EFD8A3A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924300"/>
            <a:ext cx="762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เทียบวิธี</a:t>
            </a:r>
          </a:p>
        </p:txBody>
      </p:sp>
      <p:sp>
        <p:nvSpPr>
          <p:cNvPr id="11" name="footer">
            <a:extLst xmlns:a="http://schemas.openxmlformats.org/drawingml/2006/main">
              <a:ext uri="{FF2B5EF4-FFF2-40B4-BE49-F238E27FC236}">
                <a16:creationId xmlns:a16="http://schemas.microsoft.com/office/drawing/2014/main" id="{D2D1E852-5822-4F29-B7C4-3F79B323B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02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3916007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op-rule">
            <a:extLst xmlns:a="http://schemas.openxmlformats.org/drawingml/2006/main">
              <a:ext uri="{FF2B5EF4-FFF2-40B4-BE49-F238E27FC236}">
                <a16:creationId xmlns:a16="http://schemas.microsoft.com/office/drawing/2014/main" id="{45B018F7-CEB9-487B-9691-2D350EB7E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54642BB-06D8-4513-9542-34494CF18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ร้านอาหารในชุมชนของเรา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1B8E95F1-DAAC-4069-9EC5-77CE7C47B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57150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สถานการณ์สมมติสำหรับฝึกคิด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ร้านจดรายการบนกระดาษหลายแผ่น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บางแผ่นเปียก ลูกค้ารอรับอาหาร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และร้านทำรายการผิดเป็นบางครั้ง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B81CC5-0738-4337-9D67-5202AABEBB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151ebcd63649d4"/>
          <a:stretch xmlns:a="http://schemas.openxmlformats.org/drawingml/2006/main"/>
        </p:blipFill>
        <p:spPr>
          <a:xfrm xmlns:a="http://schemas.openxmlformats.org/drawingml/2006/main">
            <a:off x="6724652" y="1543050"/>
            <a:ext cx="4819645" cy="3213097"/>
          </a:xfrm>
          <a:prstGeom xmlns:a="http://schemas.openxmlformats.org/drawingml/2006/main" prst="rect">
            <a:avLst/>
          </a:prstGeom>
        </p:spPr>
      </p:pic>
      <p:sp>
        <p:nvSpPr>
          <p:cNvPr id="5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36BAE03A-4E0D-4224-B6A1-96B229F9B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EA2BBB46-9C37-46FF-A6BF-74F806A0C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กระดาษเปียก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อ่านไม่ชัด</a:t>
            </a:r>
          </a:p>
        </p:txBody>
      </p:sp>
      <p:sp>
        <p:nvSpPr>
          <p:cNvPr id="7" name="diagram-link-0">
            <a:extLst xmlns:a="http://schemas.openxmlformats.org/drawingml/2006/main">
              <a:ext uri="{FF2B5EF4-FFF2-40B4-BE49-F238E27FC236}">
                <a16:creationId xmlns:a16="http://schemas.microsoft.com/office/drawing/2014/main" id="{BF855113-0E7B-49D3-84BA-C0ED67B2B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3DAAB626-FDE8-40F8-A58F-F92F80984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525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2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C594D52B-6C2F-4F4E-A434-468EC239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925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ส่งรายการคลาดเคลื่อน</a:t>
            </a:r>
          </a:p>
        </p:txBody>
      </p:sp>
      <p:sp>
        <p:nvSpPr>
          <p:cNvPr id="10" name="diagram-link-1">
            <a:extLst xmlns:a="http://schemas.openxmlformats.org/drawingml/2006/main">
              <a:ext uri="{FF2B5EF4-FFF2-40B4-BE49-F238E27FC236}">
                <a16:creationId xmlns:a16="http://schemas.microsoft.com/office/drawing/2014/main" id="{55FF28A7-4DBA-45C1-9FCC-D341901A5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1775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node-2">
            <a:extLst xmlns:a="http://schemas.openxmlformats.org/drawingml/2006/main">
              <a:ext uri="{FF2B5EF4-FFF2-40B4-BE49-F238E27FC236}">
                <a16:creationId xmlns:a16="http://schemas.microsoft.com/office/drawing/2014/main" id="{6F55221E-B081-42C3-9260-5FF7CC849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agram-label-2">
            <a:extLst xmlns:a="http://schemas.openxmlformats.org/drawingml/2006/main">
              <a:ext uri="{FF2B5EF4-FFF2-40B4-BE49-F238E27FC236}">
                <a16:creationId xmlns:a16="http://schemas.microsoft.com/office/drawing/2014/main" id="{E58363CA-12CE-4EB3-8496-E8F3D3FBD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375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ต้องปรับวิธี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รับรายการ</a:t>
            </a:r>
          </a:p>
        </p:txBody>
      </p:sp>
      <p:sp>
        <p:nvSpPr>
          <p:cNvPr id="13" name="footer">
            <a:extLst xmlns:a="http://schemas.openxmlformats.org/drawingml/2006/main">
              <a:ext uri="{FF2B5EF4-FFF2-40B4-BE49-F238E27FC236}">
                <a16:creationId xmlns:a16="http://schemas.microsoft.com/office/drawing/2014/main" id="{52CE595A-1757-4C88-8747-46CAA84D4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03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4366021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op-rule">
            <a:extLst xmlns:a="http://schemas.openxmlformats.org/drawingml/2006/main">
              <a:ext uri="{FF2B5EF4-FFF2-40B4-BE49-F238E27FC236}">
                <a16:creationId xmlns:a16="http://schemas.microsoft.com/office/drawing/2014/main" id="{DA78396B-773D-4D62-A6ED-61C5DDD6B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11374AB-98CF-4238-8C53-CD201213F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สิ่งที่เราจะทำได้เมื่อจบคาบ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F996DE0B-3C4A-4200-BE51-DC41A69F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85925"/>
            <a:ext cx="108204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อธิบายปัจจัยการเปลี่ยนแปลงได้ 6 ด้าน</a:t>
            </a:r>
          </a:p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เชื่อมหลักฐานกับปัจจัยและเสนอแนวทางที่เป็นไปได้</a:t>
            </a:r>
          </a:p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รับฟังเหตุผลผู้อื่นและเขียนคำตอบด้วยตนเอง</a:t>
            </a:r>
          </a:p>
        </p:txBody>
      </p:sp>
      <p:sp>
        <p:nvSpPr>
          <p:cNvPr id="4" name="prompt-rule">
            <a:extLst xmlns:a="http://schemas.openxmlformats.org/drawingml/2006/main">
              <a:ext uri="{FF2B5EF4-FFF2-40B4-BE49-F238E27FC236}">
                <a16:creationId xmlns:a16="http://schemas.microsoft.com/office/drawing/2014/main" id="{2B2440FD-2432-48C5-A2B8-DBBA2555A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57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A6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prompt">
            <a:extLst xmlns:a="http://schemas.openxmlformats.org/drawingml/2006/main">
              <a:ext uri="{FF2B5EF4-FFF2-40B4-BE49-F238E27FC236}">
                <a16:creationId xmlns:a16="http://schemas.microsoft.com/office/drawing/2014/main" id="{C70411AD-BB9B-451F-A3D2-94B72E2F7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0540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เทคโนโลยีอาจเป็นสิ่งของ วิธีการ หรือระบบการทำงาน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8F96BB88-4892-45DE-A094-3EA90A0D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04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19012866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op-rule">
            <a:extLst xmlns:a="http://schemas.openxmlformats.org/drawingml/2006/main">
              <a:ext uri="{FF2B5EF4-FFF2-40B4-BE49-F238E27FC236}">
                <a16:creationId xmlns:a16="http://schemas.microsoft.com/office/drawing/2014/main" id="{FBE5ED03-4633-46FC-BADD-9883CA1C1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5DF9429-4425-4D6C-85C7-F66BE02A7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สำรวจหลักฐานก่อนเลือกคำตอบ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1206747A-8FFD-45B3-AC5F-0AA95E7C4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52575"/>
            <a:ext cx="108204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ทำงานกลุ่ม 3–4 คน ใช้เวลา 10 นาที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อ่านข้อมูล ก–ฉ ในใบงาน แล้วเลือกข้อมูลที่เกี่ยวข้อง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กับการปรับวิธีรับรายการอาหาร พร้อมอธิบายเหตุผล</a:t>
            </a:r>
          </a:p>
        </p:txBody>
      </p:sp>
      <p:sp>
        <p:nvSpPr>
          <p:cNvPr id="4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7F849C5E-B999-454E-BF65-F2C73BFD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38550"/>
            <a:ext cx="32829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F2B5F5D7-9693-46EB-BCF0-71F518A5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81425"/>
            <a:ext cx="29781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อ่านข้อมูล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แยกสิ่งที่พบ</a:t>
            </a:r>
          </a:p>
        </p:txBody>
      </p:sp>
      <p:sp>
        <p:nvSpPr>
          <p:cNvPr id="6" name="diagram-link-0">
            <a:extLst xmlns:a="http://schemas.openxmlformats.org/drawingml/2006/main">
              <a:ext uri="{FF2B5EF4-FFF2-40B4-BE49-F238E27FC236}">
                <a16:creationId xmlns:a16="http://schemas.microsoft.com/office/drawing/2014/main" id="{69F311C7-0D13-42A7-AB45-FD5E6EAC4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4457700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224BFC81-D62C-452C-83C4-BD4AF569D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525" y="3638550"/>
            <a:ext cx="32829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2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D5EFFA4F-9E52-4EDE-9E21-83CCEE7A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925" y="3781425"/>
            <a:ext cx="29781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อภิปราย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อ้างข้อความ</a:t>
            </a:r>
          </a:p>
        </p:txBody>
      </p:sp>
      <p:sp>
        <p:nvSpPr>
          <p:cNvPr id="9" name="diagram-link-1">
            <a:extLst xmlns:a="http://schemas.openxmlformats.org/drawingml/2006/main">
              <a:ext uri="{FF2B5EF4-FFF2-40B4-BE49-F238E27FC236}">
                <a16:creationId xmlns:a16="http://schemas.microsoft.com/office/drawing/2014/main" id="{69698AED-CCD2-442F-B1C0-10BE65A2D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1775" y="4457700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diagram-node-2">
            <a:extLst xmlns:a="http://schemas.openxmlformats.org/drawingml/2006/main">
              <a:ext uri="{FF2B5EF4-FFF2-40B4-BE49-F238E27FC236}">
                <a16:creationId xmlns:a16="http://schemas.microsoft.com/office/drawing/2014/main" id="{39E6C078-611F-4ECD-99AE-2BC0CE799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3638550"/>
            <a:ext cx="32829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label-2">
            <a:extLst xmlns:a="http://schemas.openxmlformats.org/drawingml/2006/main">
              <a:ext uri="{FF2B5EF4-FFF2-40B4-BE49-F238E27FC236}">
                <a16:creationId xmlns:a16="http://schemas.microsoft.com/office/drawing/2014/main" id="{24118B8D-9C89-48C1-9062-01CA2EE0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3750" y="3781425"/>
            <a:ext cx="29781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สรุปเบื้องต้น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เป็นรายคน</a:t>
            </a:r>
          </a:p>
        </p:txBody>
      </p:sp>
      <p:sp>
        <p:nvSpPr>
          <p:cNvPr id="12" name="footer">
            <a:extLst xmlns:a="http://schemas.openxmlformats.org/drawingml/2006/main">
              <a:ext uri="{FF2B5EF4-FFF2-40B4-BE49-F238E27FC236}">
                <a16:creationId xmlns:a16="http://schemas.microsoft.com/office/drawing/2014/main" id="{7A4A7798-2445-451B-9841-D0F1A413E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05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13756217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op-rule">
            <a:extLst xmlns:a="http://schemas.openxmlformats.org/drawingml/2006/main">
              <a:ext uri="{FF2B5EF4-FFF2-40B4-BE49-F238E27FC236}">
                <a16:creationId xmlns:a16="http://schemas.microsoft.com/office/drawing/2014/main" id="{EBAE43FE-6C01-4F56-BE76-251128EC4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0130EEC-0F52-4BA0-A50C-439E4913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ปัจจัยคือเหตุที่ผลักดันให้เปลี่ยน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DEDC1B67-EF99-48BE-971C-A741A6FE3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85925"/>
            <a:ext cx="108204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เมื่อปัญหา ความรู้ หรือบริบทเปลี่ยนไป</a:t>
            </a:r>
          </a:p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คนจึงปรับสิ่งของ วิธีการ หรือระบบให้เหมาะขึ้น</a:t>
            </a:r>
          </a:p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เราต้องอธิบายให้ได้ว่าเหตุใดข้อมูลนั้นจึงนำไปสู่การเปลี่ยน</a:t>
            </a:r>
          </a:p>
        </p:txBody>
      </p:sp>
      <p:sp>
        <p:nvSpPr>
          <p:cNvPr id="4" name="prompt-rule">
            <a:extLst xmlns:a="http://schemas.openxmlformats.org/drawingml/2006/main">
              <a:ext uri="{FF2B5EF4-FFF2-40B4-BE49-F238E27FC236}">
                <a16:creationId xmlns:a16="http://schemas.microsoft.com/office/drawing/2014/main" id="{D664D7BA-95B5-4DA1-B9A9-46BFCC5E3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57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A6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prompt">
            <a:extLst xmlns:a="http://schemas.openxmlformats.org/drawingml/2006/main">
              <a:ext uri="{FF2B5EF4-FFF2-40B4-BE49-F238E27FC236}">
                <a16:creationId xmlns:a16="http://schemas.microsoft.com/office/drawing/2014/main" id="{DADD8697-B3DB-4C06-95D6-661E61B2F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0540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ตัวอย่าง  กระดาษเปียกอ่านยาก จึงทดลองใช้ซองกันน้ำ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57E8FFB1-3831-4487-9D9E-1E853A130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06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16695348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op-rule">
            <a:extLst xmlns:a="http://schemas.openxmlformats.org/drawingml/2006/main">
              <a:ext uri="{FF2B5EF4-FFF2-40B4-BE49-F238E27FC236}">
                <a16:creationId xmlns:a16="http://schemas.microsoft.com/office/drawing/2014/main" id="{3A205DC9-A3FF-4487-A670-6EBD1C138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096EA23-B26F-4CAA-94B0-A69DC046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1  ปัญหาหรือความต้องการของมนุษย์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B0AC9D66-295A-459E-9A67-99661F29E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57150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คนพัฒนาเทคโนโลยีเพื่อแก้อุปสรรค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หรือตอบสนองสิ่งที่ต้องการ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เมื่อความต้องการเพิ่มขึ้น วิธีเดิมอาจต้องปรับ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47D926-7147-4D54-9C86-B41D1983AA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3ceea7eb3f4f08"/>
          <a:stretch xmlns:a="http://schemas.openxmlformats.org/drawingml/2006/main"/>
        </p:blipFill>
        <p:spPr>
          <a:xfrm xmlns:a="http://schemas.openxmlformats.org/drawingml/2006/main">
            <a:off x="6724652" y="1543050"/>
            <a:ext cx="4819645" cy="3213097"/>
          </a:xfrm>
          <a:prstGeom xmlns:a="http://schemas.openxmlformats.org/drawingml/2006/main" prst="rect">
            <a:avLst/>
          </a:prstGeom>
        </p:spPr>
      </p:pic>
      <p:sp>
        <p:nvSpPr>
          <p:cNvPr id="5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D787B5AC-E9A3-4A03-A6F6-52A99C14B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BD585119-B541-4970-B0A7-D376ACFC9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ต้องการรอ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อาหารสั้นลง</a:t>
            </a:r>
          </a:p>
        </p:txBody>
      </p:sp>
      <p:sp>
        <p:nvSpPr>
          <p:cNvPr id="7" name="diagram-link-0">
            <a:extLst xmlns:a="http://schemas.openxmlformats.org/drawingml/2006/main">
              <a:ext uri="{FF2B5EF4-FFF2-40B4-BE49-F238E27FC236}">
                <a16:creationId xmlns:a16="http://schemas.microsoft.com/office/drawing/2014/main" id="{93EE4619-1C2E-4B85-89DC-DEA5862A4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7BD3EEA9-403C-40AB-9049-AEE225A8A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525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2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A30AA8D4-F126-45E8-BBD6-5F66F0421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925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ออกแบบวิธี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สั่งล่วงหน้า</a:t>
            </a:r>
          </a:p>
        </p:txBody>
      </p:sp>
      <p:sp>
        <p:nvSpPr>
          <p:cNvPr id="10" name="diagram-link-1">
            <a:extLst xmlns:a="http://schemas.openxmlformats.org/drawingml/2006/main">
              <a:ext uri="{FF2B5EF4-FFF2-40B4-BE49-F238E27FC236}">
                <a16:creationId xmlns:a16="http://schemas.microsoft.com/office/drawing/2014/main" id="{3C51D078-59C4-4376-8E10-8D692B57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1775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node-2">
            <a:extLst xmlns:a="http://schemas.openxmlformats.org/drawingml/2006/main">
              <a:ext uri="{FF2B5EF4-FFF2-40B4-BE49-F238E27FC236}">
                <a16:creationId xmlns:a16="http://schemas.microsoft.com/office/drawing/2014/main" id="{F8D14DC0-7969-4A49-8E18-2ADBC780F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agram-label-2">
            <a:extLst xmlns:a="http://schemas.openxmlformats.org/drawingml/2006/main">
              <a:ext uri="{FF2B5EF4-FFF2-40B4-BE49-F238E27FC236}">
                <a16:creationId xmlns:a16="http://schemas.microsoft.com/office/drawing/2014/main" id="{9310EBBC-0755-4D66-850E-86E3E55F7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375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ทดลองว่า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ช่วยลดรอหรือไม่</a:t>
            </a:r>
          </a:p>
        </p:txBody>
      </p:sp>
      <p:sp>
        <p:nvSpPr>
          <p:cNvPr id="13" name="footer">
            <a:extLst xmlns:a="http://schemas.openxmlformats.org/drawingml/2006/main">
              <a:ext uri="{FF2B5EF4-FFF2-40B4-BE49-F238E27FC236}">
                <a16:creationId xmlns:a16="http://schemas.microsoft.com/office/drawing/2014/main" id="{67F3A05A-2340-47EB-82CC-5BDB57D14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07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6343219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op-rule">
            <a:extLst xmlns:a="http://schemas.openxmlformats.org/drawingml/2006/main">
              <a:ext uri="{FF2B5EF4-FFF2-40B4-BE49-F238E27FC236}">
                <a16:creationId xmlns:a16="http://schemas.microsoft.com/office/drawing/2014/main" id="{7D989CBF-F471-40B4-AC3F-6DDF84CC5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477E66B-AE70-49D3-90DD-0F8831B59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2  ความก้าวหน้าของศาสตร์ต่าง ๆ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C9DB214A-0057-4A7C-A513-D440F49B2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57150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ความรู้ใหม่ทำให้เกิดวิธีแก้ปัญหาที่ทำได้มากขึ้น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เช่น ความรู้เรื่องฐานข้อมูลช่วยให้บันทึก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ค้นหา และจัดรายการอาหารอย่างเป็นระบบ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5E24C9-27A9-46DC-9998-9E224A2A63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ae0336b016491a"/>
          <a:stretch xmlns:a="http://schemas.openxmlformats.org/drawingml/2006/main"/>
        </p:blipFill>
        <p:spPr>
          <a:xfrm xmlns:a="http://schemas.openxmlformats.org/drawingml/2006/main">
            <a:off x="6724652" y="1543050"/>
            <a:ext cx="4819645" cy="3213097"/>
          </a:xfrm>
          <a:prstGeom xmlns:a="http://schemas.openxmlformats.org/drawingml/2006/main" prst="rect">
            <a:avLst/>
          </a:prstGeom>
        </p:spPr>
      </p:pic>
      <p:sp>
        <p:nvSpPr>
          <p:cNvPr id="5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76658AE9-DB5B-47DE-96E3-7F33A02A2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158BCD02-F316-4BF6-9997-30A8631EA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ความรู้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เรื่องฐานข้อมูล</a:t>
            </a:r>
          </a:p>
        </p:txBody>
      </p:sp>
      <p:sp>
        <p:nvSpPr>
          <p:cNvPr id="7" name="diagram-link-0">
            <a:extLst xmlns:a="http://schemas.openxmlformats.org/drawingml/2006/main">
              <a:ext uri="{FF2B5EF4-FFF2-40B4-BE49-F238E27FC236}">
                <a16:creationId xmlns:a16="http://schemas.microsoft.com/office/drawing/2014/main" id="{EFBED4B7-2269-4A3E-B9B1-A3EC79DF9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BFA4CE03-C715-411F-BDD7-CFBFB287B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525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2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14A7EC16-2694-4769-AD09-968781C99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925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ระบบบันทึก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คำสั่งซื้อ</a:t>
            </a:r>
          </a:p>
        </p:txBody>
      </p:sp>
      <p:sp>
        <p:nvSpPr>
          <p:cNvPr id="10" name="diagram-link-1">
            <a:extLst xmlns:a="http://schemas.openxmlformats.org/drawingml/2006/main">
              <a:ext uri="{FF2B5EF4-FFF2-40B4-BE49-F238E27FC236}">
                <a16:creationId xmlns:a16="http://schemas.microsoft.com/office/drawing/2014/main" id="{3CDF5368-1239-47FD-935E-CC86223D1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1775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node-2">
            <a:extLst xmlns:a="http://schemas.openxmlformats.org/drawingml/2006/main">
              <a:ext uri="{FF2B5EF4-FFF2-40B4-BE49-F238E27FC236}">
                <a16:creationId xmlns:a16="http://schemas.microsoft.com/office/drawing/2014/main" id="{1DCB7266-BE6F-4F5E-BFD1-33FBC7671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agram-label-2">
            <a:extLst xmlns:a="http://schemas.openxmlformats.org/drawingml/2006/main">
              <a:ext uri="{FF2B5EF4-FFF2-40B4-BE49-F238E27FC236}">
                <a16:creationId xmlns:a16="http://schemas.microsoft.com/office/drawing/2014/main" id="{F8BFEAB9-6B6A-4F6D-ACC2-DF3C835F9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375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ค้นรายการ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และตรวจย้อนหลัง</a:t>
            </a:r>
          </a:p>
        </p:txBody>
      </p:sp>
      <p:sp>
        <p:nvSpPr>
          <p:cNvPr id="13" name="footer">
            <a:extLst xmlns:a="http://schemas.openxmlformats.org/drawingml/2006/main">
              <a:ext uri="{FF2B5EF4-FFF2-40B4-BE49-F238E27FC236}">
                <a16:creationId xmlns:a16="http://schemas.microsoft.com/office/drawing/2014/main" id="{7E5B0181-5710-44A6-8584-A59F346CA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08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126920809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op-rule">
            <a:extLst xmlns:a="http://schemas.openxmlformats.org/drawingml/2006/main">
              <a:ext uri="{FF2B5EF4-FFF2-40B4-BE49-F238E27FC236}">
                <a16:creationId xmlns:a16="http://schemas.microsoft.com/office/drawing/2014/main" id="{A7CE7CDC-2316-4950-9901-092D2D0CB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199BE52-8A00-4499-9242-01003DDED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3  การเปลี่ยนแปลงด้านเศรษฐกิจ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2529C52D-7E67-4A94-BDBB-F7E1D5007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57150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ต้นทุน รายได้ และการแข่งขันมีผลต่อการเลือกเทคโนโลยี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หากวัตถุดิบแพงขึ้น ร้านอาจปรับระบบรายการอาหาร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เพื่อลดงานซ้ำและลดการทำอาหารผิด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CE53C3-54C8-474A-AF6E-E90F15743B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3beb95994843bf"/>
          <a:stretch xmlns:a="http://schemas.openxmlformats.org/drawingml/2006/main"/>
        </p:blipFill>
        <p:spPr>
          <a:xfrm xmlns:a="http://schemas.openxmlformats.org/drawingml/2006/main">
            <a:off x="6724652" y="1543050"/>
            <a:ext cx="4819645" cy="3213097"/>
          </a:xfrm>
          <a:prstGeom xmlns:a="http://schemas.openxmlformats.org/drawingml/2006/main" prst="rect">
            <a:avLst/>
          </a:prstGeom>
        </p:spPr>
      </p:pic>
      <p:sp>
        <p:nvSpPr>
          <p:cNvPr id="5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AD476CF1-52F2-4B87-A91D-BB0450B64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637F8D24-0970-4C34-8BBD-62578E99D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ต้นทุนสูงขึ้น</a:t>
            </a:r>
          </a:p>
        </p:txBody>
      </p:sp>
      <p:sp>
        <p:nvSpPr>
          <p:cNvPr id="7" name="diagram-link-0">
            <a:extLst xmlns:a="http://schemas.openxmlformats.org/drawingml/2006/main">
              <a:ext uri="{FF2B5EF4-FFF2-40B4-BE49-F238E27FC236}">
                <a16:creationId xmlns:a16="http://schemas.microsoft.com/office/drawing/2014/main" id="{9B3198E3-636C-4661-AB2A-7346153A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E04D3B5B-94A6-4130-82D3-472DA549A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525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2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837B6EE7-77D2-46EA-AD3E-84766BC3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925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ปรับการจัด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รายการอาหาร</a:t>
            </a:r>
          </a:p>
        </p:txBody>
      </p:sp>
      <p:sp>
        <p:nvSpPr>
          <p:cNvPr id="10" name="diagram-link-1">
            <a:extLst xmlns:a="http://schemas.openxmlformats.org/drawingml/2006/main">
              <a:ext uri="{FF2B5EF4-FFF2-40B4-BE49-F238E27FC236}">
                <a16:creationId xmlns:a16="http://schemas.microsoft.com/office/drawing/2014/main" id="{635B9BCB-A765-4B82-86DB-8AEF0DE0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1775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node-2">
            <a:extLst xmlns:a="http://schemas.openxmlformats.org/drawingml/2006/main">
              <a:ext uri="{FF2B5EF4-FFF2-40B4-BE49-F238E27FC236}">
                <a16:creationId xmlns:a16="http://schemas.microsoft.com/office/drawing/2014/main" id="{CDD9C8C5-5A67-4D81-A287-0DD03F715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agram-label-2">
            <a:extLst xmlns:a="http://schemas.openxmlformats.org/drawingml/2006/main">
              <a:ext uri="{FF2B5EF4-FFF2-40B4-BE49-F238E27FC236}">
                <a16:creationId xmlns:a16="http://schemas.microsoft.com/office/drawing/2014/main" id="{89890017-7CB1-4A1F-9AA1-211C23FF1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375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ตรวจค่าใช้จ่าย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และงานที่ผิด</a:t>
            </a:r>
          </a:p>
        </p:txBody>
      </p:sp>
      <p:sp>
        <p:nvSpPr>
          <p:cNvPr id="13" name="footer">
            <a:extLst xmlns:a="http://schemas.openxmlformats.org/drawingml/2006/main">
              <a:ext uri="{FF2B5EF4-FFF2-40B4-BE49-F238E27FC236}">
                <a16:creationId xmlns:a16="http://schemas.microsoft.com/office/drawing/2014/main" id="{D66B6B59-DE1A-4E0D-84DA-88C4A4F06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09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15388235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op-rule">
            <a:extLst xmlns:a="http://schemas.openxmlformats.org/drawingml/2006/main">
              <a:ext uri="{FF2B5EF4-FFF2-40B4-BE49-F238E27FC236}">
                <a16:creationId xmlns:a16="http://schemas.microsoft.com/office/drawing/2014/main" id="{AA7F55D2-D110-47A6-AB0D-D81C8F90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F8658F2-D4ED-4935-BCFD-262B25F60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4  การเปลี่ยนแปลงด้านสังคม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B9D5293D-EDC3-4822-8B36-EA09D00A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57150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จำนวนและลักษณะของผู้ใช้ รวมถึงบทบาทในสังคม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ทำให้ความต้องการใช้งานต่างไป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เช่น ลูกค้าผู้สูงอายุเพิ่มขึ้น ร้านจึงปรับเมนูให้อ่านง่าย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1CD744-66EA-4F18-8680-D0E6F22E8A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9c8c07589f4163"/>
          <a:stretch xmlns:a="http://schemas.openxmlformats.org/drawingml/2006/main"/>
        </p:blipFill>
        <p:spPr>
          <a:xfrm xmlns:a="http://schemas.openxmlformats.org/drawingml/2006/main">
            <a:off x="6724652" y="1543050"/>
            <a:ext cx="4819645" cy="3213097"/>
          </a:xfrm>
          <a:prstGeom xmlns:a="http://schemas.openxmlformats.org/drawingml/2006/main" prst="rect">
            <a:avLst/>
          </a:prstGeom>
        </p:spPr>
      </p:pic>
      <p:sp>
        <p:nvSpPr>
          <p:cNvPr id="5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5214418D-1805-4DBC-8F52-50DC94A0C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3C70DEEA-0532-4405-ABA9-7AC80CA25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ผู้สูงอายุ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มาใช้บริการเพิ่ม</a:t>
            </a:r>
          </a:p>
        </p:txBody>
      </p:sp>
      <p:sp>
        <p:nvSpPr>
          <p:cNvPr id="7" name="diagram-link-0">
            <a:extLst xmlns:a="http://schemas.openxmlformats.org/drawingml/2006/main">
              <a:ext uri="{FF2B5EF4-FFF2-40B4-BE49-F238E27FC236}">
                <a16:creationId xmlns:a16="http://schemas.microsoft.com/office/drawing/2014/main" id="{0CC98A0B-4C8E-4EFB-B516-55DDFC4B7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4A58094F-426A-43C6-9908-C4845B757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525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2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5496C759-29E9-40F0-A2BC-FC719D9C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925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เมนูตัวใหญ่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จัดข้อมูลชัด</a:t>
            </a:r>
          </a:p>
        </p:txBody>
      </p:sp>
      <p:sp>
        <p:nvSpPr>
          <p:cNvPr id="10" name="diagram-link-1">
            <a:extLst xmlns:a="http://schemas.openxmlformats.org/drawingml/2006/main">
              <a:ext uri="{FF2B5EF4-FFF2-40B4-BE49-F238E27FC236}">
                <a16:creationId xmlns:a16="http://schemas.microsoft.com/office/drawing/2014/main" id="{DE72DDEE-13EF-432E-9347-38F3B2FF9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1775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node-2">
            <a:extLst xmlns:a="http://schemas.openxmlformats.org/drawingml/2006/main">
              <a:ext uri="{FF2B5EF4-FFF2-40B4-BE49-F238E27FC236}">
                <a16:creationId xmlns:a16="http://schemas.microsoft.com/office/drawing/2014/main" id="{E3D30039-7067-4DF6-902A-337C5DA18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agram-label-2">
            <a:extLst xmlns:a="http://schemas.openxmlformats.org/drawingml/2006/main">
              <a:ext uri="{FF2B5EF4-FFF2-40B4-BE49-F238E27FC236}">
                <a16:creationId xmlns:a16="http://schemas.microsoft.com/office/drawing/2014/main" id="{9FF960A5-832F-46B9-A13B-EC9A39F26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375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ให้ผู้ใช้จริง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ลองอ่านและเลือก</a:t>
            </a:r>
          </a:p>
        </p:txBody>
      </p:sp>
      <p:sp>
        <p:nvSpPr>
          <p:cNvPr id="13" name="footer">
            <a:extLst xmlns:a="http://schemas.openxmlformats.org/drawingml/2006/main">
              <a:ext uri="{FF2B5EF4-FFF2-40B4-BE49-F238E27FC236}">
                <a16:creationId xmlns:a16="http://schemas.microsoft.com/office/drawing/2014/main" id="{ACBB8F52-DCF8-4EEE-9968-62134D4ED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10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86477728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op-rule">
            <a:extLst xmlns:a="http://schemas.openxmlformats.org/drawingml/2006/main">
              <a:ext uri="{FF2B5EF4-FFF2-40B4-BE49-F238E27FC236}">
                <a16:creationId xmlns:a16="http://schemas.microsoft.com/office/drawing/2014/main" id="{8A48584E-B9C5-48F2-8624-30C812A18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5525F74-20BF-47E2-93A8-E5856A5ED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5  การเปลี่ยนแปลงด้านวัฒนธรรม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F93D6CDF-8788-41AD-85C4-2D6B0DD7D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57150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ภาษา ความเชื่อ และวิถีปฏิบัติของผู้ใช้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มีผลต่อการออกแบบวิธีสื่อสาร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เมื่อลูกค้าต่างภาษาเพิ่ม ร้านอาจทำเมนูหลายภาษา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4EEDEB-6C6C-4D4C-903B-581BFBF9B1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50ee46f87542a4"/>
          <a:stretch xmlns:a="http://schemas.openxmlformats.org/drawingml/2006/main"/>
        </p:blipFill>
        <p:spPr>
          <a:xfrm xmlns:a="http://schemas.openxmlformats.org/drawingml/2006/main">
            <a:off x="6724652" y="1543050"/>
            <a:ext cx="4819645" cy="3213097"/>
          </a:xfrm>
          <a:prstGeom xmlns:a="http://schemas.openxmlformats.org/drawingml/2006/main" prst="rect">
            <a:avLst/>
          </a:prstGeom>
        </p:spPr>
      </p:pic>
      <p:sp>
        <p:nvSpPr>
          <p:cNvPr id="5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937B3A40-0038-4A78-B920-9CD6DDE85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5E6BC244-6162-4BD5-B714-4889DB062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ผู้ใช้ต่างภาษา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มาเพิ่มขึ้น</a:t>
            </a:r>
          </a:p>
        </p:txBody>
      </p:sp>
      <p:sp>
        <p:nvSpPr>
          <p:cNvPr id="7" name="diagram-link-0">
            <a:extLst xmlns:a="http://schemas.openxmlformats.org/drawingml/2006/main">
              <a:ext uri="{FF2B5EF4-FFF2-40B4-BE49-F238E27FC236}">
                <a16:creationId xmlns:a16="http://schemas.microsoft.com/office/drawing/2014/main" id="{FF767E46-F6F6-41C4-8424-94853DFBE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1DAA4E79-4B5F-4AA7-BAC7-9682178CC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525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2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94F4009B-329C-42CB-A709-4A816BEF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925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เมนูหลายภาษา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พร้อมภาพ</a:t>
            </a:r>
          </a:p>
        </p:txBody>
      </p:sp>
      <p:sp>
        <p:nvSpPr>
          <p:cNvPr id="10" name="diagram-link-1">
            <a:extLst xmlns:a="http://schemas.openxmlformats.org/drawingml/2006/main">
              <a:ext uri="{FF2B5EF4-FFF2-40B4-BE49-F238E27FC236}">
                <a16:creationId xmlns:a16="http://schemas.microsoft.com/office/drawing/2014/main" id="{0004FFDB-7A4B-4039-9597-43AA1354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1775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node-2">
            <a:extLst xmlns:a="http://schemas.openxmlformats.org/drawingml/2006/main">
              <a:ext uri="{FF2B5EF4-FFF2-40B4-BE49-F238E27FC236}">
                <a16:creationId xmlns:a16="http://schemas.microsoft.com/office/drawing/2014/main" id="{4237EB16-F245-4206-BB14-085AC5B7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agram-label-2">
            <a:extLst xmlns:a="http://schemas.openxmlformats.org/drawingml/2006/main">
              <a:ext uri="{FF2B5EF4-FFF2-40B4-BE49-F238E27FC236}">
                <a16:creationId xmlns:a16="http://schemas.microsoft.com/office/drawing/2014/main" id="{B7EF7399-2D7F-4FBF-BD1C-2EE2D0857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375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ตรวจคำแปล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กับผู้รู้ภาษา</a:t>
            </a:r>
          </a:p>
        </p:txBody>
      </p:sp>
      <p:sp>
        <p:nvSpPr>
          <p:cNvPr id="13" name="footer">
            <a:extLst xmlns:a="http://schemas.openxmlformats.org/drawingml/2006/main">
              <a:ext uri="{FF2B5EF4-FFF2-40B4-BE49-F238E27FC236}">
                <a16:creationId xmlns:a16="http://schemas.microsoft.com/office/drawing/2014/main" id="{8CE2E410-97D1-442F-973F-70082044B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11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72702426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op-rule">
            <a:extLst xmlns:a="http://schemas.openxmlformats.org/drawingml/2006/main">
              <a:ext uri="{FF2B5EF4-FFF2-40B4-BE49-F238E27FC236}">
                <a16:creationId xmlns:a16="http://schemas.microsoft.com/office/drawing/2014/main" id="{7DE9558F-5FBA-40CE-A6C2-15AAE1555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156C577-B941-4E57-B38C-C1AA8BE14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6  การเปลี่ยนแปลงด้านสิ่งแวดล้อม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440A04BD-A084-4459-8A75-D66B4081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57150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ปัญหาขยะ มลพิษ หรือสภาพแวดล้อม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ผลักดันให้คนพัฒนาวิธีใช้ทรัพยากร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ให้เหมาะสม เช่น ทดลองระบบภาชนะใช้ซ้ำ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เพื่อลดของใช้ครั้งเดียว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BC9EA7-0B8D-4314-8F5A-4C600C8F0D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b2f20360ef46cc"/>
          <a:stretch xmlns:a="http://schemas.openxmlformats.org/drawingml/2006/main"/>
        </p:blipFill>
        <p:spPr>
          <a:xfrm xmlns:a="http://schemas.openxmlformats.org/drawingml/2006/main">
            <a:off x="6724652" y="1543050"/>
            <a:ext cx="4819645" cy="3213097"/>
          </a:xfrm>
          <a:prstGeom xmlns:a="http://schemas.openxmlformats.org/drawingml/2006/main" prst="rect">
            <a:avLst/>
          </a:prstGeom>
        </p:spPr>
      </p:pic>
      <p:sp>
        <p:nvSpPr>
          <p:cNvPr id="5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BCDC41B5-99B4-40D0-927E-B27510985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99E8D219-7BAA-4D1C-AEBD-603229D69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ขยะภาชนะ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สะสมมากขึ้น</a:t>
            </a:r>
          </a:p>
        </p:txBody>
      </p:sp>
      <p:sp>
        <p:nvSpPr>
          <p:cNvPr id="7" name="diagram-link-0">
            <a:extLst xmlns:a="http://schemas.openxmlformats.org/drawingml/2006/main">
              <a:ext uri="{FF2B5EF4-FFF2-40B4-BE49-F238E27FC236}">
                <a16:creationId xmlns:a16="http://schemas.microsoft.com/office/drawing/2014/main" id="{49E4BB22-7B3A-4E82-94AA-6D6D50F90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413DA5BC-2837-4B0E-82FD-24FD863C1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525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2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131E4176-D8ED-45F9-B55E-72E163D61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925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จัดระบบยืมคืน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ภาชนะใช้ซ้ำ</a:t>
            </a:r>
          </a:p>
        </p:txBody>
      </p:sp>
      <p:sp>
        <p:nvSpPr>
          <p:cNvPr id="10" name="diagram-link-1">
            <a:extLst xmlns:a="http://schemas.openxmlformats.org/drawingml/2006/main">
              <a:ext uri="{FF2B5EF4-FFF2-40B4-BE49-F238E27FC236}">
                <a16:creationId xmlns:a16="http://schemas.microsoft.com/office/drawing/2014/main" id="{82ED7B51-C55B-47FB-9A34-BDBCE4F26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1775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node-2">
            <a:extLst xmlns:a="http://schemas.openxmlformats.org/drawingml/2006/main">
              <a:ext uri="{FF2B5EF4-FFF2-40B4-BE49-F238E27FC236}">
                <a16:creationId xmlns:a16="http://schemas.microsoft.com/office/drawing/2014/main" id="{0DAA3843-22B9-4729-98DC-DBA83A66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agram-label-2">
            <a:extLst xmlns:a="http://schemas.openxmlformats.org/drawingml/2006/main">
              <a:ext uri="{FF2B5EF4-FFF2-40B4-BE49-F238E27FC236}">
                <a16:creationId xmlns:a16="http://schemas.microsoft.com/office/drawing/2014/main" id="{96F7196D-5557-417D-B7A7-62372A0C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375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ตรวจขยะ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และภาระการล้าง</a:t>
            </a:r>
          </a:p>
        </p:txBody>
      </p:sp>
      <p:sp>
        <p:nvSpPr>
          <p:cNvPr id="13" name="footer">
            <a:extLst xmlns:a="http://schemas.openxmlformats.org/drawingml/2006/main">
              <a:ext uri="{FF2B5EF4-FFF2-40B4-BE49-F238E27FC236}">
                <a16:creationId xmlns:a16="http://schemas.microsoft.com/office/drawing/2014/main" id="{BA3DB4AF-0EF9-45EC-B116-AF59C12D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12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59805119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op-rule">
            <a:extLst xmlns:a="http://schemas.openxmlformats.org/drawingml/2006/main">
              <a:ext uri="{FF2B5EF4-FFF2-40B4-BE49-F238E27FC236}">
                <a16:creationId xmlns:a16="http://schemas.microsoft.com/office/drawing/2014/main" id="{65EF4F3A-A931-4065-8EF4-5E833D940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B3859AB-B499-4412-A1E0-262EEE426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เทคโนโลยีหนึ่งอย่างมีได้หลายปัจจัย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CD2FA7E7-740E-4A35-98A3-09582E5A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52575"/>
            <a:ext cx="108204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ระบบสั่งอาหารอาจเกิดจากความต้องการลดการรอ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มีความรู้ฐานข้อมูลช่วยให้พัฒนาได้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และมีต้นทุนเป็นเงื่อนไขในการเลือกวิธี</a:t>
            </a:r>
          </a:p>
        </p:txBody>
      </p:sp>
      <p:sp>
        <p:nvSpPr>
          <p:cNvPr id="4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4BB3B05F-B46D-43D6-A0C6-282B3B564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38550"/>
            <a:ext cx="32829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D2B7C9A1-F5AB-4D3E-9597-67D3FE2C3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81425"/>
            <a:ext cx="29781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ความต้องการ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ลดการรอ</a:t>
            </a:r>
          </a:p>
        </p:txBody>
      </p:sp>
      <p:sp>
        <p:nvSpPr>
          <p:cNvPr id="6" name="diagram-link-0">
            <a:extLst xmlns:a="http://schemas.openxmlformats.org/drawingml/2006/main">
              <a:ext uri="{FF2B5EF4-FFF2-40B4-BE49-F238E27FC236}">
                <a16:creationId xmlns:a16="http://schemas.microsoft.com/office/drawing/2014/main" id="{AA54564D-D344-477B-B8D1-7CF41B11E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4457700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EE6C3BE9-CB21-4CC4-910A-C0686A95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525" y="3638550"/>
            <a:ext cx="32829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2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3B4BB406-3D0C-4800-BB7A-6634C9489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925" y="3781425"/>
            <a:ext cx="29781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ระบบสั่งอาหาร</a:t>
            </a:r>
          </a:p>
        </p:txBody>
      </p:sp>
      <p:sp>
        <p:nvSpPr>
          <p:cNvPr id="9" name="diagram-link-1">
            <a:extLst xmlns:a="http://schemas.openxmlformats.org/drawingml/2006/main">
              <a:ext uri="{FF2B5EF4-FFF2-40B4-BE49-F238E27FC236}">
                <a16:creationId xmlns:a16="http://schemas.microsoft.com/office/drawing/2014/main" id="{00B83A4E-C6C6-4901-B121-292A435C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1775" y="4457700"/>
            <a:ext cx="295275" cy="28575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diagram-node-2">
            <a:extLst xmlns:a="http://schemas.openxmlformats.org/drawingml/2006/main">
              <a:ext uri="{FF2B5EF4-FFF2-40B4-BE49-F238E27FC236}">
                <a16:creationId xmlns:a16="http://schemas.microsoft.com/office/drawing/2014/main" id="{4CF3E357-0A22-49D1-BF4E-AE79ED63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3638550"/>
            <a:ext cx="32829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label-2">
            <a:extLst xmlns:a="http://schemas.openxmlformats.org/drawingml/2006/main">
              <a:ext uri="{FF2B5EF4-FFF2-40B4-BE49-F238E27FC236}">
                <a16:creationId xmlns:a16="http://schemas.microsoft.com/office/drawing/2014/main" id="{E1DED02D-3BCB-462B-B50D-72C689E8A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3750" y="3781425"/>
            <a:ext cx="29781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ความรู้และต้นทุน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ทำให้เลือกต่างกัน</a:t>
            </a:r>
          </a:p>
        </p:txBody>
      </p:sp>
      <p:sp>
        <p:nvSpPr>
          <p:cNvPr id="12" name="footer">
            <a:extLst xmlns:a="http://schemas.openxmlformats.org/drawingml/2006/main">
              <a:ext uri="{FF2B5EF4-FFF2-40B4-BE49-F238E27FC236}">
                <a16:creationId xmlns:a16="http://schemas.microsoft.com/office/drawing/2014/main" id="{0EB19732-A696-4DD2-836E-33A419A42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13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193906968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op-rule">
            <a:extLst xmlns:a="http://schemas.openxmlformats.org/drawingml/2006/main">
              <a:ext uri="{FF2B5EF4-FFF2-40B4-BE49-F238E27FC236}">
                <a16:creationId xmlns:a16="http://schemas.microsoft.com/office/drawing/2014/main" id="{61D40F69-DACA-4380-9678-61E369F0E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F82231C-B424-4AE4-AD37-4C9E9C2C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เหตุผลที่ดีต้องเชื่อมกับหลักฐาน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47F0CFA6-8885-44CE-A2CA-566B19E15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57150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เริ่มจากข้อความในสถานการณ์ แล้วระบุปัจจัย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อธิบายว่าปัจจัยนั้นผลักดันให้เปลี่ยนวิธีอย่างไร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แยกผลที่คาดหวังออกจากผลที่วัดจริง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55922C-7A8E-47E9-92AF-CB792B1851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650d17e1b646e4"/>
          <a:stretch xmlns:a="http://schemas.openxmlformats.org/drawingml/2006/main"/>
        </p:blipFill>
        <p:spPr>
          <a:xfrm xmlns:a="http://schemas.openxmlformats.org/drawingml/2006/main">
            <a:off x="6724652" y="1543050"/>
            <a:ext cx="4819645" cy="3213097"/>
          </a:xfrm>
          <a:prstGeom xmlns:a="http://schemas.openxmlformats.org/drawingml/2006/main" prst="rect">
            <a:avLst/>
          </a:prstGeom>
        </p:spPr>
      </p:pic>
      <p:sp>
        <p:nvSpPr>
          <p:cNvPr id="5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6140E6D5-0D89-4C55-ABCC-1DB9978A3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E1F2BCD6-0C49-4C80-9FC1-2CECAF09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หลักฐาน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ลูกค้าอยากรอน้อย</a:t>
            </a:r>
          </a:p>
        </p:txBody>
      </p:sp>
      <p:sp>
        <p:nvSpPr>
          <p:cNvPr id="7" name="diagram-link-0">
            <a:extLst xmlns:a="http://schemas.openxmlformats.org/drawingml/2006/main">
              <a:ext uri="{FF2B5EF4-FFF2-40B4-BE49-F238E27FC236}">
                <a16:creationId xmlns:a16="http://schemas.microsoft.com/office/drawing/2014/main" id="{430197F9-A40E-486A-A724-90EAC2121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DFCA7799-631C-4BD9-92D3-16126EB7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525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2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0E2B3F8E-25D2-457D-9D56-A950A4F36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925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ปัจจัย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ความต้องการ</a:t>
            </a:r>
          </a:p>
        </p:txBody>
      </p:sp>
      <p:sp>
        <p:nvSpPr>
          <p:cNvPr id="10" name="diagram-link-1">
            <a:extLst xmlns:a="http://schemas.openxmlformats.org/drawingml/2006/main">
              <a:ext uri="{FF2B5EF4-FFF2-40B4-BE49-F238E27FC236}">
                <a16:creationId xmlns:a16="http://schemas.microsoft.com/office/drawing/2014/main" id="{93A578FD-2771-4BD3-935B-F3DF37FBA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1775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node-2">
            <a:extLst xmlns:a="http://schemas.openxmlformats.org/drawingml/2006/main">
              <a:ext uri="{FF2B5EF4-FFF2-40B4-BE49-F238E27FC236}">
                <a16:creationId xmlns:a16="http://schemas.microsoft.com/office/drawing/2014/main" id="{E226570E-3AE3-45D6-AC26-51F9420EE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agram-label-2">
            <a:extLst xmlns:a="http://schemas.openxmlformats.org/drawingml/2006/main">
              <a:ext uri="{FF2B5EF4-FFF2-40B4-BE49-F238E27FC236}">
                <a16:creationId xmlns:a16="http://schemas.microsoft.com/office/drawing/2014/main" id="{6C999291-68DC-407B-A49D-5D4A6C640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375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แนวทาง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ทดลองสั่งล่วงหน้า</a:t>
            </a:r>
          </a:p>
        </p:txBody>
      </p:sp>
      <p:sp>
        <p:nvSpPr>
          <p:cNvPr id="13" name="footer">
            <a:extLst xmlns:a="http://schemas.openxmlformats.org/drawingml/2006/main">
              <a:ext uri="{FF2B5EF4-FFF2-40B4-BE49-F238E27FC236}">
                <a16:creationId xmlns:a16="http://schemas.microsoft.com/office/drawing/2014/main" id="{6244B058-3FAA-4A96-BA2D-68FB0DCE5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14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33480896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op-rule">
            <a:extLst xmlns:a="http://schemas.openxmlformats.org/drawingml/2006/main">
              <a:ext uri="{FF2B5EF4-FFF2-40B4-BE49-F238E27FC236}">
                <a16:creationId xmlns:a16="http://schemas.microsoft.com/office/drawing/2014/main" id="{7AE4D02C-D166-4312-B472-EBEAB46C7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4263BE6-C22C-4E0E-BCDF-929F86C13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ตัวอย่างการวิเคราะห์เมนูอ่านยาก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EFDC5BDB-016E-418B-8302-69159EC35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619125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ข้อมูลระบุว่ามีลูกค้าผู้สูงอายุเพิ่มขึ้น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จึงวิเคราะห์ปัจจัยด้านสังคมร่วมกับความต้องการ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เสนอเมนูตัวใหญ่ แล้วให้ผู้ใช้ลองอ่านก่อนใช้จริง</a:t>
            </a:r>
          </a:p>
        </p:txBody>
      </p:sp>
      <p:sp>
        <p:nvSpPr>
          <p:cNvPr id="4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EE680C25-C318-4A06-B815-F42A44DC7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1666875"/>
            <a:ext cx="38671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AA922BD5-B181-425A-BC74-AF640F190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1743075"/>
            <a:ext cx="34861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ข้อมูล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ผู้สูงอายุเพิ่ม</a:t>
            </a:r>
          </a:p>
        </p:txBody>
      </p:sp>
      <p:sp>
        <p:nvSpPr>
          <p:cNvPr id="6" name="diagram-link-0">
            <a:extLst xmlns:a="http://schemas.openxmlformats.org/drawingml/2006/main">
              <a:ext uri="{FF2B5EF4-FFF2-40B4-BE49-F238E27FC236}">
                <a16:creationId xmlns:a16="http://schemas.microsoft.com/office/drawing/2014/main" id="{A0E894A3-005C-4ACF-A61C-A49890FDB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8775" y="2600325"/>
            <a:ext cx="266700" cy="257175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43DD8245-53CE-4694-AA7E-7E5B3265E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924175"/>
            <a:ext cx="38671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2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BC8C0B0D-C3DE-4E7C-BDA3-A5610A44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000375"/>
            <a:ext cx="34861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ออกแบบ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เมนูตัวใหญ่</a:t>
            </a:r>
          </a:p>
        </p:txBody>
      </p:sp>
      <p:sp>
        <p:nvSpPr>
          <p:cNvPr id="9" name="diagram-link-1">
            <a:extLst xmlns:a="http://schemas.openxmlformats.org/drawingml/2006/main">
              <a:ext uri="{FF2B5EF4-FFF2-40B4-BE49-F238E27FC236}">
                <a16:creationId xmlns:a16="http://schemas.microsoft.com/office/drawing/2014/main" id="{AEE69CF2-DAA9-470C-874B-6D9EB20BF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8775" y="3857625"/>
            <a:ext cx="266700" cy="257175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diagram-node-2">
            <a:extLst xmlns:a="http://schemas.openxmlformats.org/drawingml/2006/main">
              <a:ext uri="{FF2B5EF4-FFF2-40B4-BE49-F238E27FC236}">
                <a16:creationId xmlns:a16="http://schemas.microsoft.com/office/drawing/2014/main" id="{44C2C21A-3DAB-4ADA-8B13-CFF1F34C2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181475"/>
            <a:ext cx="38671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label-2">
            <a:extLst xmlns:a="http://schemas.openxmlformats.org/drawingml/2006/main">
              <a:ext uri="{FF2B5EF4-FFF2-40B4-BE49-F238E27FC236}">
                <a16:creationId xmlns:a16="http://schemas.microsoft.com/office/drawing/2014/main" id="{F741D548-E83B-45B2-8FE9-63AFC759C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257675"/>
            <a:ext cx="34861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ตรวจสอบ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อ่านและเลือกได้ไหม</a:t>
            </a:r>
          </a:p>
        </p:txBody>
      </p:sp>
      <p:sp>
        <p:nvSpPr>
          <p:cNvPr id="12" name="footer">
            <a:extLst xmlns:a="http://schemas.openxmlformats.org/drawingml/2006/main">
              <a:ext uri="{FF2B5EF4-FFF2-40B4-BE49-F238E27FC236}">
                <a16:creationId xmlns:a16="http://schemas.microsoft.com/office/drawing/2014/main" id="{13501474-4FA2-45A8-BC2C-E1A82F569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15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115952365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op-rule">
            <a:extLst xmlns:a="http://schemas.openxmlformats.org/drawingml/2006/main">
              <a:ext uri="{FF2B5EF4-FFF2-40B4-BE49-F238E27FC236}">
                <a16:creationId xmlns:a16="http://schemas.microsoft.com/office/drawing/2014/main" id="{B3156382-3902-44E8-A4B8-06FE35C5A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E664D2F-78E2-4E3C-A954-990C9F113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ทางเลือกต้องเหมาะกับข้อจำกัด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5978CF95-3D5E-4621-A588-B108E03D2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57150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หากร้านยังไม่มีงบซื้ออุปกรณ์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อาจเริ่มจากกระดาษที่จัดระเบียบดีขึ้น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ระบบดิจิทัลต้องพิจารณาอุปกรณ์ สัญญาณ และการฝึกใช้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D66AB2-B883-4633-9A33-10C51CD775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37fb9e08014683"/>
          <a:stretch xmlns:a="http://schemas.openxmlformats.org/drawingml/2006/main"/>
        </p:blipFill>
        <p:spPr>
          <a:xfrm xmlns:a="http://schemas.openxmlformats.org/drawingml/2006/main">
            <a:off x="6724652" y="1543050"/>
            <a:ext cx="4819645" cy="3213097"/>
          </a:xfrm>
          <a:prstGeom xmlns:a="http://schemas.openxmlformats.org/drawingml/2006/main" prst="rect">
            <a:avLst/>
          </a:prstGeom>
        </p:spPr>
      </p:pic>
      <p:sp>
        <p:nvSpPr>
          <p:cNvPr id="5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92A106BC-76D5-4C52-8308-2956DA5B7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49720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diagram-accent-0">
            <a:extLst xmlns:a="http://schemas.openxmlformats.org/drawingml/2006/main">
              <a:ext uri="{FF2B5EF4-FFF2-40B4-BE49-F238E27FC236}">
                <a16:creationId xmlns:a16="http://schemas.microsoft.com/office/drawing/2014/main" id="{4DCB4490-3345-45F3-A3AF-666F40E1E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49720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A6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91459FB9-E4B6-44D4-83F7-452F76CD8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43500"/>
            <a:ext cx="45529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กระดาษลำดับคิว</a:t>
            </a:r>
          </a:p>
          <a:p xmlns:a="http://schemas.openxmlformats.org/drawingml/2006/main">
            <a: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ใช้วัสดุที่มี</a:t>
            </a:r>
          </a:p>
        </p:txBody>
      </p:sp>
      <p:sp>
        <p:nvSpPr>
          <p:cNvPr id="8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7ECFF3F7-9562-43F2-8882-DF35659F9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953000"/>
            <a:ext cx="49720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agram-accent-1">
            <a:extLst xmlns:a="http://schemas.openxmlformats.org/drawingml/2006/main">
              <a:ext uri="{FF2B5EF4-FFF2-40B4-BE49-F238E27FC236}">
                <a16:creationId xmlns:a16="http://schemas.microsoft.com/office/drawing/2014/main" id="{0EF13853-8A1A-4D14-9491-F071353E0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953000"/>
            <a:ext cx="49720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76B4EBBC-B232-4754-AF0C-4C01478C0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5143500"/>
            <a:ext cx="45529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ระบบดิจิทัล</a:t>
            </a:r>
          </a:p>
          <a:p xmlns:a="http://schemas.openxmlformats.org/drawingml/2006/main">
            <a:pPr algn="ctr">
              <a:def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ต้องมีทรัพยากร</a:t>
            </a:r>
          </a:p>
        </p:txBody>
      </p:sp>
      <p:sp>
        <p:nvSpPr>
          <p:cNvPr id="11" name="comparison">
            <a:extLst xmlns:a="http://schemas.openxmlformats.org/drawingml/2006/main">
              <a:ext uri="{FF2B5EF4-FFF2-40B4-BE49-F238E27FC236}">
                <a16:creationId xmlns:a16="http://schemas.microsoft.com/office/drawing/2014/main" id="{88D97C88-0859-4B05-BB40-12EC8BB8B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23875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6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เงื่อนไข</a:t>
            </a:r>
          </a:p>
        </p:txBody>
      </p:sp>
      <p:sp>
        <p:nvSpPr>
          <p:cNvPr id="12" name="footer">
            <a:extLst xmlns:a="http://schemas.openxmlformats.org/drawingml/2006/main">
              <a:ext uri="{FF2B5EF4-FFF2-40B4-BE49-F238E27FC236}">
                <a16:creationId xmlns:a16="http://schemas.microsoft.com/office/drawing/2014/main" id="{38BF3E58-1C00-4068-B340-05CC1FDA4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16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145377945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op-rule">
            <a:extLst xmlns:a="http://schemas.openxmlformats.org/drawingml/2006/main">
              <a:ext uri="{FF2B5EF4-FFF2-40B4-BE49-F238E27FC236}">
                <a16:creationId xmlns:a16="http://schemas.microsoft.com/office/drawing/2014/main" id="{E4ED7E08-735E-4EFB-BC80-00AD814C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3778E33-41B5-4CCD-A455-45B80072F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ข้อเท็จจริงกับสิ่งที่ต้องทดสอบ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41829A56-D0CD-41A9-A02F-11D8BBCEE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57150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“กระดาษบางแผ่นเปียก”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เป็นข้อมูลในสถานการณ์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“วิธีใหม่จะลดความผิดพลาด”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เป็นผลที่คาดหวัง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ต้องเก็บข้อมูลเปรียบเทียบ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ก่อนสรุปว่าได้ผลจริง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EF0B8C-7262-40EB-BDF7-3F9534C3AB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1ee06725b74aa6"/>
          <a:stretch xmlns:a="http://schemas.openxmlformats.org/drawingml/2006/main"/>
        </p:blipFill>
        <p:spPr>
          <a:xfrm xmlns:a="http://schemas.openxmlformats.org/drawingml/2006/main">
            <a:off x="6724652" y="1543050"/>
            <a:ext cx="4819645" cy="3213097"/>
          </a:xfrm>
          <a:prstGeom xmlns:a="http://schemas.openxmlformats.org/drawingml/2006/main" prst="rect">
            <a:avLst/>
          </a:prstGeom>
        </p:spPr>
      </p:pic>
      <p:sp>
        <p:nvSpPr>
          <p:cNvPr id="5" name="diagram-node-0">
            <a:extLst xmlns:a="http://schemas.openxmlformats.org/drawingml/2006/main">
              <a:ext uri="{FF2B5EF4-FFF2-40B4-BE49-F238E27FC236}">
                <a16:creationId xmlns:a16="http://schemas.microsoft.com/office/drawing/2014/main" id="{A6E68B25-F4AE-41A9-8123-7EFB84AAF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diagram-label-0">
            <a:extLst xmlns:a="http://schemas.openxmlformats.org/drawingml/2006/main">
              <a:ext uri="{FF2B5EF4-FFF2-40B4-BE49-F238E27FC236}">
                <a16:creationId xmlns:a16="http://schemas.microsoft.com/office/drawing/2014/main" id="{17E01A9C-8D7B-4D3B-8172-F229AEC74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สิ่งที่พบ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กระดาษเปียก</a:t>
            </a:r>
          </a:p>
        </p:txBody>
      </p:sp>
      <p:sp>
        <p:nvSpPr>
          <p:cNvPr id="7" name="diagram-link-0">
            <a:extLst xmlns:a="http://schemas.openxmlformats.org/drawingml/2006/main">
              <a:ext uri="{FF2B5EF4-FFF2-40B4-BE49-F238E27FC236}">
                <a16:creationId xmlns:a16="http://schemas.microsoft.com/office/drawing/2014/main" id="{BB3E4137-E5F8-40D7-8299-8C10F2E3F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agram-node-1">
            <a:extLst xmlns:a="http://schemas.openxmlformats.org/drawingml/2006/main">
              <a:ext uri="{FF2B5EF4-FFF2-40B4-BE49-F238E27FC236}">
                <a16:creationId xmlns:a16="http://schemas.microsoft.com/office/drawing/2014/main" id="{120BC5CC-2AD2-4492-A165-587A8DE07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525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2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agram-label-1">
            <a:extLst xmlns:a="http://schemas.openxmlformats.org/drawingml/2006/main">
              <a:ext uri="{FF2B5EF4-FFF2-40B4-BE49-F238E27FC236}">
                <a16:creationId xmlns:a16="http://schemas.microsoft.com/office/drawing/2014/main" id="{F3571190-0620-4E69-865F-04856C0E9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925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ข้อเสนอ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ใช้ซองกันน้ำ</a:t>
            </a:r>
          </a:p>
        </p:txBody>
      </p:sp>
      <p:sp>
        <p:nvSpPr>
          <p:cNvPr id="10" name="diagram-link-1">
            <a:extLst xmlns:a="http://schemas.openxmlformats.org/drawingml/2006/main">
              <a:ext uri="{FF2B5EF4-FFF2-40B4-BE49-F238E27FC236}">
                <a16:creationId xmlns:a16="http://schemas.microsoft.com/office/drawing/2014/main" id="{44504E1E-DEF5-4C38-99D2-BFB75CB3C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1775" y="5405438"/>
            <a:ext cx="29527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node-2">
            <a:extLst xmlns:a="http://schemas.openxmlformats.org/drawingml/2006/main">
              <a:ext uri="{FF2B5EF4-FFF2-40B4-BE49-F238E27FC236}">
                <a16:creationId xmlns:a16="http://schemas.microsoft.com/office/drawing/2014/main" id="{0952B1E2-3926-498B-9DA4-48B14188B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4953000"/>
            <a:ext cx="32829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agram-label-2">
            <a:extLst xmlns:a="http://schemas.openxmlformats.org/drawingml/2006/main">
              <a:ext uri="{FF2B5EF4-FFF2-40B4-BE49-F238E27FC236}">
                <a16:creationId xmlns:a16="http://schemas.microsoft.com/office/drawing/2014/main" id="{56B79EDF-67F9-4AA9-848F-AC33E106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3750" y="5095875"/>
            <a:ext cx="29781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สิ่งที่ต้องวัด</a:t>
            </a:r>
          </a:p>
          <a:p xmlns:a="http://schemas.openxmlformats.org/drawingml/2006/main">
            <a:pPr algn="ctr">
              <a:def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25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รายการผิดลดไหม</a:t>
            </a:r>
          </a:p>
        </p:txBody>
      </p:sp>
      <p:sp>
        <p:nvSpPr>
          <p:cNvPr id="13" name="footer">
            <a:extLst xmlns:a="http://schemas.openxmlformats.org/drawingml/2006/main">
              <a:ext uri="{FF2B5EF4-FFF2-40B4-BE49-F238E27FC236}">
                <a16:creationId xmlns:a16="http://schemas.microsoft.com/office/drawing/2014/main" id="{0549F7B2-89F5-4AA2-9ED8-F88E7CD7C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17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202159535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op-rule">
            <a:extLst xmlns:a="http://schemas.openxmlformats.org/drawingml/2006/main">
              <a:ext uri="{FF2B5EF4-FFF2-40B4-BE49-F238E27FC236}">
                <a16:creationId xmlns:a16="http://schemas.microsoft.com/office/drawing/2014/main" id="{7F601929-0E13-4947-9928-ADB27F991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4F06E65-2736-4ECF-AF5E-0A740F67A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ใบงานรายบุคคล 25 นาที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BBFBB3C3-0A24-4339-88F4-85F1CAA0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57150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ข้อ 1 จับคู่ข้อมูลกับปัจจัย 6 ข้อ  5 นาที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ข้อ 2 วิเคราะห์ 2 ปัจจัยพร้อมหลักฐาน  10 นาที</a:t>
            </a:r>
          </a:p>
          <a:p xmlns:a="http://schemas.openxmlformats.org/drawingml/2006/main">
            <a:pPr algn="l">
              <a:def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4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ข้อ 3 เลือกวิธีภายใต้ข้อจำกัด  10 นาที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FCAA4-C512-4A6C-8B43-39F58B285A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0d5c8838a54d3a"/>
          <a:stretch xmlns:a="http://schemas.openxmlformats.org/drawingml/2006/main"/>
        </p:blipFill>
        <p:spPr>
          <a:xfrm xmlns:a="http://schemas.openxmlformats.org/drawingml/2006/main">
            <a:off x="6724652" y="1543050"/>
            <a:ext cx="4819645" cy="3213097"/>
          </a:xfrm>
          <a:prstGeom xmlns:a="http://schemas.openxmlformats.org/drawingml/2006/main" prst="rect">
            <a:avLst/>
          </a:prstGeom>
        </p:spPr>
      </p:pic>
      <p:sp>
        <p:nvSpPr>
          <p:cNvPr id="5" name="prompt-rule">
            <a:extLst xmlns:a="http://schemas.openxmlformats.org/drawingml/2006/main">
              <a:ext uri="{FF2B5EF4-FFF2-40B4-BE49-F238E27FC236}">
                <a16:creationId xmlns:a16="http://schemas.microsoft.com/office/drawing/2014/main" id="{3581F307-3C52-4AFF-B82E-8181BADB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720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A6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prompt">
            <a:extLst xmlns:a="http://schemas.openxmlformats.org/drawingml/2006/main">
              <a:ext uri="{FF2B5EF4-FFF2-40B4-BE49-F238E27FC236}">
                <a16:creationId xmlns:a16="http://schemas.microsoft.com/office/drawing/2014/main" id="{4295809D-FE1C-4AC1-B805-665173B2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0175"/>
            <a:ext cx="106680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K 6 คะแนน  •  S 8 คะแนน  •  A ครูสังเกตแยก 4 คะแนน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3A386CA2-2F63-41E1-A09B-F93F8AFAB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18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82122809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op-rule">
            <a:extLst xmlns:a="http://schemas.openxmlformats.org/drawingml/2006/main">
              <a:ext uri="{FF2B5EF4-FFF2-40B4-BE49-F238E27FC236}">
                <a16:creationId xmlns:a16="http://schemas.microsoft.com/office/drawing/2014/main" id="{3E66C56F-4567-4F14-9A41-A276D5126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80C1C37-5729-4655-BCE2-64FDDC68A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ข้อ 2  เหตุใดร้านจึงปรับวิธีรับรายการ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2FACDC00-1AE9-4C98-9A03-6A158F8C7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85925"/>
            <a:ext cx="108204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อ่านสถานการณ์เพิ่มเติมในใบงานหน้า 2</a:t>
            </a:r>
          </a:p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เลือก 2 ปัจจัยที่มีหลักฐานรองรับ</a:t>
            </a:r>
          </a:p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เขียนหลักฐานและอธิบายการเปลี่ยนวิธีให้เชื่อมกัน</a:t>
            </a:r>
          </a:p>
        </p:txBody>
      </p:sp>
      <p:sp>
        <p:nvSpPr>
          <p:cNvPr id="4" name="prompt-rule">
            <a:extLst xmlns:a="http://schemas.openxmlformats.org/drawingml/2006/main">
              <a:ext uri="{FF2B5EF4-FFF2-40B4-BE49-F238E27FC236}">
                <a16:creationId xmlns:a16="http://schemas.microsoft.com/office/drawing/2014/main" id="{7044DBDF-C99F-4594-BC4B-AFC53654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57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A6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prompt">
            <a:extLst xmlns:a="http://schemas.openxmlformats.org/drawingml/2006/main">
              <a:ext uri="{FF2B5EF4-FFF2-40B4-BE49-F238E27FC236}">
                <a16:creationId xmlns:a16="http://schemas.microsoft.com/office/drawing/2014/main" id="{2238C188-262F-4725-BE22-8CD57838C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0540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โครงประโยค  ข้อมูลว่า… สะท้อนปัจจัย… จึงอาจปรับ…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5BE12DE3-3C81-4444-96EE-1BA386225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19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210184433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op-rule">
            <a:extLst xmlns:a="http://schemas.openxmlformats.org/drawingml/2006/main">
              <a:ext uri="{FF2B5EF4-FFF2-40B4-BE49-F238E27FC236}">
                <a16:creationId xmlns:a16="http://schemas.microsoft.com/office/drawing/2014/main" id="{7C7DEA81-70F2-4E87-837B-A3636C355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B5EF722-9848-4BCD-94C3-C10C7C7B2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ข้อ 3  ทางเลือกของร้านในเงื่อนไขจริง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CEA115FE-7286-4009-A0CE-48F5AD57F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85925"/>
            <a:ext cx="108204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ร้านมีอุปกรณ์กระดาษที่ใช้ซ้ำได้และยังไม่มีงบซื้อเพิ่ม</a:t>
            </a:r>
          </a:p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ลูกค้าบางคนไม่มีสมาร์ตโฟน</a:t>
            </a:r>
          </a:p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เลือกวิธีที่ทุกคนเข้าถึงได้ พร้อมเหตุผลและข้อจำกัด</a:t>
            </a:r>
          </a:p>
        </p:txBody>
      </p:sp>
      <p:sp>
        <p:nvSpPr>
          <p:cNvPr id="4" name="takeaway">
            <a:extLst xmlns:a="http://schemas.openxmlformats.org/drawingml/2006/main">
              <a:ext uri="{FF2B5EF4-FFF2-40B4-BE49-F238E27FC236}">
                <a16:creationId xmlns:a16="http://schemas.microsoft.com/office/drawing/2014/main" id="{294D899A-CD92-44A0-8CC6-361D201E6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911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rPr>
              <a:t>อธิบายด้วยข้อมูลและเหตุผลของตนเอง</a:t>
            </a:r>
          </a:p>
        </p:txBody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62846753-1E67-40B4-AA29-0A428AB1B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20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210114825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op-rule">
            <a:extLst xmlns:a="http://schemas.openxmlformats.org/drawingml/2006/main">
              <a:ext uri="{FF2B5EF4-FFF2-40B4-BE49-F238E27FC236}">
                <a16:creationId xmlns:a16="http://schemas.microsoft.com/office/drawing/2014/main" id="{96636601-3587-45A1-8E7C-2B269974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0F2FB2E-66CA-47C3-A6E7-535A8DC90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ตรวจคำตอบของตนเอง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AAD48AB9-2C14-4DB0-ADDB-F8B6383F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85925"/>
            <a:ext cx="108204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ฉันอ้างข้อความที่สถานการณ์ระบุจริงแล้วหรือยัง</a:t>
            </a:r>
          </a:p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ชื่อปัจจัยสัมพันธ์กับเหตุผลที่เขียนหรือไม่</a:t>
            </a:r>
          </a:p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แนวทางของฉันทำได้ในเงื่อนไข และยังต้องตรวจอะไร</a:t>
            </a:r>
          </a:p>
        </p:txBody>
      </p:sp>
      <p:sp>
        <p:nvSpPr>
          <p:cNvPr id="4" name="prompt-rule">
            <a:extLst xmlns:a="http://schemas.openxmlformats.org/drawingml/2006/main">
              <a:ext uri="{FF2B5EF4-FFF2-40B4-BE49-F238E27FC236}">
                <a16:creationId xmlns:a16="http://schemas.microsoft.com/office/drawing/2014/main" id="{E0C86032-AFD6-449F-B766-97B3D8E6B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57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A6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prompt">
            <a:extLst xmlns:a="http://schemas.openxmlformats.org/drawingml/2006/main">
              <a:ext uri="{FF2B5EF4-FFF2-40B4-BE49-F238E27FC236}">
                <a16:creationId xmlns:a16="http://schemas.microsoft.com/office/drawing/2014/main" id="{9A44E051-5333-4596-AACD-4BE205A59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0540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175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ส่งใบงานของตนเอง ไม่ใช้คำตอบกลุ่มแทนหลักฐานรายคน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F09301DA-04F0-4D20-BDA4-08A05BBF9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21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56422969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op-rule">
            <a:extLst xmlns:a="http://schemas.openxmlformats.org/drawingml/2006/main">
              <a:ext uri="{FF2B5EF4-FFF2-40B4-BE49-F238E27FC236}">
                <a16:creationId xmlns:a16="http://schemas.microsoft.com/office/drawing/2014/main" id="{AB7D7A22-CF7D-4B0E-A36B-38F440F9B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C0C88B5-9C36-4DB3-95EE-9EE7B3272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คำถามท้ายคาบ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94A16CC6-BAA1-49DD-861A-2CE132071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85925"/>
            <a:ext cx="108204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1  ความต้องการต่างจากความก้าวหน้าของความรู้อย่างไร</a:t>
            </a:r>
          </a:p>
          <a:p xmlns:a="http://schemas.openxmlformats.org/drawingml/2006/main">
            <a:pPr algn="l">
              <a:def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2  เทคโนโลยีหนึ่งอย่างมีหลายปัจจัยได้หรือไม่ เพราะอะไร</a:t>
            </a:r>
          </a:p>
          <a:p xmlns:a="http://schemas.openxmlformats.org/drawingml/2006/main">
            <a:pPr algn="l">
              <a:def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325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3  ก่อนบอกว่าวิธีใหม่ได้ผล เราต้องมีหลักฐานใด</a:t>
            </a:r>
          </a:p>
        </p:txBody>
      </p:sp>
      <p:sp>
        <p:nvSpPr>
          <p:cNvPr id="4" name="takeaway">
            <a:extLst xmlns:a="http://schemas.openxmlformats.org/drawingml/2006/main">
              <a:ext uri="{FF2B5EF4-FFF2-40B4-BE49-F238E27FC236}">
                <a16:creationId xmlns:a16="http://schemas.microsoft.com/office/drawing/2014/main" id="{091BECA4-480C-45B5-A88E-E0FEE757A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911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rPr>
              <a:t>อธิบายด้วยข้อมูลและเหตุผลของตนเอง</a:t>
            </a:r>
          </a:p>
        </p:txBody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B98A82D7-49E7-4A35-BED9-62FDE2DF9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22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115929681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op-rule">
            <a:extLst xmlns:a="http://schemas.openxmlformats.org/drawingml/2006/main">
              <a:ext uri="{FF2B5EF4-FFF2-40B4-BE49-F238E27FC236}">
                <a16:creationId xmlns:a16="http://schemas.microsoft.com/office/drawing/2014/main" id="{4506A879-1FE7-481C-8E89-AD398BFBE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A8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94F7B5C-5B04-40B9-8C98-4A139A15B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3300" b="1">
                <a:solidFill>
                  <a:srgbClr val="17324D"/>
                </a:solidFill>
                <a:latin typeface="IBM Plex Sans Thai"/>
                <a:ea typeface="IBM Plex Sans Thai"/>
                <a:cs typeface="IBM Plex Sans Thai"/>
              </a:rPr>
              <a:t>ข้อควรจำและบทเรียนครั้งต่อไป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47ECBA01-E8A7-48D8-805C-2948C60C4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85925"/>
            <a:ext cx="108204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การเปลี่ยนเทคโนโลยีมีเหตุได้หลายด้าน</a:t>
            </a:r>
          </a:p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คำอธิบายที่ดีต้องเชื่อมหลักฐาน ปัจจัย และแนวทาง</a:t>
            </a:r>
          </a:p>
          <a:p xmlns:a="http://schemas.openxmlformats.org/drawingml/2006/main">
            <a:pPr algn="l">
              <a:def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55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สัปดาห์หน้าเชื่อมเทคโนโลยีกับศาสตร์อื่น</a:t>
            </a:r>
          </a:p>
        </p:txBody>
      </p:sp>
      <p:sp>
        <p:nvSpPr>
          <p:cNvPr id="4" name="takeaway">
            <a:extLst xmlns:a="http://schemas.openxmlformats.org/drawingml/2006/main">
              <a:ext uri="{FF2B5EF4-FFF2-40B4-BE49-F238E27FC236}">
                <a16:creationId xmlns:a16="http://schemas.microsoft.com/office/drawing/2014/main" id="{72C6ED85-F8A9-4AD1-BC03-2863BB2C0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911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2100" b="1">
                <a:solidFill>
                  <a:srgbClr val="12A89D"/>
                </a:solidFill>
                <a:latin typeface="IBM Plex Sans Thai"/>
                <a:ea typeface="IBM Plex Sans Thai"/>
                <a:cs typeface="IBM Plex Sans Thai"/>
              </a:rPr>
              <a:t>อธิบายด้วยข้อมูลและเหตุผลของตนเอง</a:t>
            </a:r>
          </a:p>
        </p:txBody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08A16DDE-EF2E-4738-BE5B-375531F11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defPPr>
            <a:lvl1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1pPr>
            <a:lvl2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2pPr>
            <a:lvl3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3pPr>
            <a:lvl4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4pPr>
            <a:lvl5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5pPr>
            <a:lvl6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6pPr>
            <a:lvl7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7pPr>
            <a:lvl8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8pPr>
            <a:lvl9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defRPr>
            </a:pPr>
            <a:r>
              <a:rPr sz="1200" b="0">
                <a:solidFill>
                  <a:srgbClr val="334155"/>
                </a:solidFill>
                <a:latin typeface="IBM Plex Sans Thai"/>
                <a:ea typeface="IBM Plex Sans Thai"/>
                <a:cs typeface="IBM Plex Sans Thai"/>
              </a:rPr>
              <a:t>23   ปัจจัยการเปลี่ยนแปลงของเทคโนโลยี</a:t>
            </a:r>
          </a:p>
        </p:txBody>
      </p:sp>
    </p:spTree>
    <p:extLst>
      <p:ext uri="{BB962C8B-B14F-4D97-AF65-F5344CB8AC3E}">
        <p14:creationId xmlns:p14="http://schemas.microsoft.com/office/powerpoint/2010/main" val="7274871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2026-11-04T04:50:05.5490000Z</dcterms:created>
  <dcterms:modified xsi:type="dcterms:W3CDTF">2026-11-04T04:50:05.5490000Z</dcterms:modified>
</coreProperties>
</file>